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iDXUFQSzcVIvrGoX86KpZMD+5w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5" autoAdjust="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ebea128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1febea1280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g1febea1280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39507d58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2d39507d5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19956" y="5535612"/>
            <a:ext cx="85761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3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19955" y="4173951"/>
            <a:ext cx="8576100" cy="1361700"/>
          </a:xfrm>
          <a:prstGeom prst="rect">
            <a:avLst/>
          </a:prstGeom>
          <a:noFill/>
          <a:ln>
            <a:noFill/>
          </a:ln>
          <a:effectLst>
            <a:outerShdw blurRad="228600" dist="38100" dir="5400000" sx="110000" sy="110000" algn="t" rotWithShape="0">
              <a:srgbClr val="000000">
                <a:alpha val="2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S PGothic"/>
              <a:buNone/>
              <a:defRPr sz="4800" b="1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126974" y="365125"/>
            <a:ext cx="92268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S PGothic"/>
              <a:buNone/>
              <a:defRPr sz="44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3899444" y="-1853863"/>
            <a:ext cx="4351338" cy="1171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91870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219956" y="6356350"/>
            <a:ext cx="33192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100" y="6197925"/>
            <a:ext cx="7810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1022875" y="6197925"/>
            <a:ext cx="56916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project has received funding from the European Union’s LIFE programme under grant agreement No 101077085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zato">
  <p:cSld name="1_Layout personalizzat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91870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219956" y="6356350"/>
            <a:ext cx="33192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219956" y="3338579"/>
            <a:ext cx="5554662" cy="1053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219956" y="4393096"/>
            <a:ext cx="5554662" cy="48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3"/>
          </p:nvPr>
        </p:nvSpPr>
        <p:spPr>
          <a:xfrm>
            <a:off x="219956" y="4963574"/>
            <a:ext cx="5554662" cy="41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4"/>
          </p:nvPr>
        </p:nvSpPr>
        <p:spPr>
          <a:xfrm>
            <a:off x="219956" y="5381344"/>
            <a:ext cx="5554662" cy="41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5"/>
          </p:nvPr>
        </p:nvSpPr>
        <p:spPr>
          <a:xfrm>
            <a:off x="219956" y="5799114"/>
            <a:ext cx="5554662" cy="41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5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00" y="6197925"/>
            <a:ext cx="7810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1022875" y="6197925"/>
            <a:ext cx="56916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project has received funding from the European Union’s LIFE programme under grant agreement No 101077085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>
            <a:spLocks noGrp="1"/>
          </p:cNvSpPr>
          <p:nvPr>
            <p:ph type="title"/>
          </p:nvPr>
        </p:nvSpPr>
        <p:spPr>
          <a:xfrm>
            <a:off x="219956" y="1083365"/>
            <a:ext cx="5326079" cy="338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S PGothic"/>
              <a:buNone/>
              <a:defRPr sz="5400" b="1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body" idx="1"/>
          </p:nvPr>
        </p:nvSpPr>
        <p:spPr>
          <a:xfrm>
            <a:off x="219956" y="4671391"/>
            <a:ext cx="5326079" cy="1560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ldNum" idx="12"/>
          </p:nvPr>
        </p:nvSpPr>
        <p:spPr>
          <a:xfrm>
            <a:off x="91870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219956" y="6356350"/>
            <a:ext cx="33192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pic>
        <p:nvPicPr>
          <p:cNvPr id="19" name="Google Shape;1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00" y="6197925"/>
            <a:ext cx="7810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3"/>
          <p:cNvSpPr txBox="1"/>
          <p:nvPr/>
        </p:nvSpPr>
        <p:spPr>
          <a:xfrm>
            <a:off x="1022875" y="6197925"/>
            <a:ext cx="56916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project has received funding from the European Union’s LIFE programme under grant agreement No 101077085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>
  <p:cSld name="Confron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219955" y="1681163"/>
            <a:ext cx="57776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219956" y="2505075"/>
            <a:ext cx="577761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accent3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5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3"/>
          </p:nvPr>
        </p:nvSpPr>
        <p:spPr>
          <a:xfrm>
            <a:off x="6172199" y="1681163"/>
            <a:ext cx="577761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79984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accent3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5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91870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219956" y="6356350"/>
            <a:ext cx="33192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100" y="6197925"/>
            <a:ext cx="7810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7"/>
          <p:cNvSpPr txBox="1"/>
          <p:nvPr/>
        </p:nvSpPr>
        <p:spPr>
          <a:xfrm>
            <a:off x="1022875" y="6197925"/>
            <a:ext cx="56916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project has received funding from the European Union’s LIFE programme under grant agreement No 101077085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titolo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ctrTitle"/>
          </p:nvPr>
        </p:nvSpPr>
        <p:spPr>
          <a:xfrm>
            <a:off x="219956" y="1214110"/>
            <a:ext cx="1171031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MS PGothic"/>
              <a:buNone/>
              <a:defRPr sz="6000" b="1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219956" y="3119718"/>
            <a:ext cx="11710314" cy="282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91870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35" name="Google Shape;3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100" y="6197925"/>
            <a:ext cx="7810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"/>
          <p:cNvSpPr txBox="1"/>
          <p:nvPr/>
        </p:nvSpPr>
        <p:spPr>
          <a:xfrm>
            <a:off x="1022875" y="6197925"/>
            <a:ext cx="56916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project has received funding from the European Union’s LIFE programme under grant agreement No 101077085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titolo">
  <p:cSld name="2_Solo tito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19956" y="3299790"/>
            <a:ext cx="7343722" cy="279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MS PGothic"/>
              <a:buNone/>
              <a:defRPr sz="6000" b="1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1870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dt" idx="10"/>
          </p:nvPr>
        </p:nvSpPr>
        <p:spPr>
          <a:xfrm>
            <a:off x="219956" y="6356350"/>
            <a:ext cx="33192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00" y="6197925"/>
            <a:ext cx="7810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/>
          <p:nvPr/>
        </p:nvSpPr>
        <p:spPr>
          <a:xfrm>
            <a:off x="1022875" y="6197925"/>
            <a:ext cx="56916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project has received funding from the European Union’s LIFE programme under grant agreement No 101077085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titolo">
  <p:cSld name="3_Solo tito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219956" y="3299790"/>
            <a:ext cx="7343722" cy="279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S PGothic"/>
              <a:buNone/>
              <a:defRPr sz="6000" b="1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91870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dt" idx="10"/>
          </p:nvPr>
        </p:nvSpPr>
        <p:spPr>
          <a:xfrm>
            <a:off x="219956" y="6356350"/>
            <a:ext cx="33192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pic>
        <p:nvPicPr>
          <p:cNvPr id="49" name="Google Shape;4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00" y="6197925"/>
            <a:ext cx="7810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/>
          <p:nvPr/>
        </p:nvSpPr>
        <p:spPr>
          <a:xfrm>
            <a:off x="1022875" y="6197925"/>
            <a:ext cx="56916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project has received funding from the European Union’s LIFE programme under grant agreement No 101077085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titolo">
  <p:cSld name="1_Solo titol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373476" y="2554942"/>
            <a:ext cx="5168153" cy="177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S PGothic"/>
              <a:buNone/>
              <a:defRPr sz="3600" b="1" i="1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91870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219956" y="6356350"/>
            <a:ext cx="33192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476" y="1562474"/>
            <a:ext cx="5168153" cy="889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525876" y="4498820"/>
            <a:ext cx="5168153" cy="889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00" y="6197925"/>
            <a:ext cx="7810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/>
          <p:nvPr/>
        </p:nvSpPr>
        <p:spPr>
          <a:xfrm>
            <a:off x="1022875" y="6197925"/>
            <a:ext cx="56916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project has received funding from the European Union’s LIFE programme under grant agreement No 101077085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MS PGothic"/>
              <a:buNone/>
              <a:defRPr sz="3200" b="1" i="0" u="none" strike="noStrike" cap="none">
                <a:solidFill>
                  <a:schemeClr val="accent3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accent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2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839788" y="3081130"/>
            <a:ext cx="3932237" cy="278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100" y="6197925"/>
            <a:ext cx="7810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1022875" y="6197925"/>
            <a:ext cx="56916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project has received funding from the European Union’s LIFE programme under grant agreement No 101077085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219956" y="987424"/>
            <a:ext cx="4552069" cy="163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MS PGothic"/>
              <a:buNone/>
              <a:defRPr sz="3200" b="1" i="0" u="none" strike="noStrike" cap="none">
                <a:solidFill>
                  <a:schemeClr val="accent4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219956" y="2723322"/>
            <a:ext cx="4552069" cy="314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91870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219956" y="6356350"/>
            <a:ext cx="33192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100" y="6197925"/>
            <a:ext cx="7810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1022875" y="6197925"/>
            <a:ext cx="56916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project has received funding from the European Union’s LIFE programme under grant agreement No 101077085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hyperlink" Target="http://www.maiverde.ro/" TargetMode="External"/><Relationship Id="rId4" Type="http://schemas.openxmlformats.org/officeDocument/2006/relationships/image" Target="../media/image11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verde.ro/" TargetMode="External"/><Relationship Id="rId2" Type="http://schemas.openxmlformats.org/officeDocument/2006/relationships/hyperlink" Target="http://www.primariabistrita.ro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hyperlink" Target="mailto:marian.cimpeanu@primariabistrita.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ebea1280e_0_0"/>
          <p:cNvSpPr txBox="1">
            <a:spLocks noGrp="1"/>
          </p:cNvSpPr>
          <p:nvPr>
            <p:ph type="title"/>
          </p:nvPr>
        </p:nvSpPr>
        <p:spPr>
          <a:xfrm>
            <a:off x="219955" y="4173951"/>
            <a:ext cx="8576100" cy="1361700"/>
          </a:xfrm>
          <a:prstGeom prst="rect">
            <a:avLst/>
          </a:prstGeom>
          <a:noFill/>
          <a:ln>
            <a:noFill/>
          </a:ln>
          <a:effectLst>
            <a:outerShdw blurRad="228600" dist="38100" dir="5400000" sx="110000" sy="110000" algn="t" rotWithShape="0">
              <a:srgbClr val="000000">
                <a:alpha val="2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-IT" dirty="0">
                <a:solidFill>
                  <a:schemeClr val="accent2">
                    <a:lumMod val="40000"/>
                    <a:lumOff val="60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One Stop Shop</a:t>
            </a:r>
            <a:r>
              <a:rPr lang="it-IT" dirty="0"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it-IT" dirty="0">
                <a:solidFill>
                  <a:schemeClr val="accent2">
                    <a:lumMod val="40000"/>
                    <a:lumOff val="60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-</a:t>
            </a:r>
            <a:r>
              <a:rPr lang="it-IT" dirty="0"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  <a:latin typeface="Manrope"/>
                <a:ea typeface="Manrope"/>
                <a:cs typeface="Manrope"/>
                <a:sym typeface="Manrope"/>
              </a:rPr>
              <a:t>GUEE</a:t>
            </a:r>
            <a:endParaRPr dirty="0">
              <a:solidFill>
                <a:schemeClr val="accent4">
                  <a:lumMod val="20000"/>
                  <a:lumOff val="80000"/>
                </a:schemeClr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3" name="Google Shape;103;g1febea1280e_0_0"/>
          <p:cNvSpPr txBox="1">
            <a:spLocks noGrp="1"/>
          </p:cNvSpPr>
          <p:nvPr>
            <p:ph type="body" idx="1"/>
          </p:nvPr>
        </p:nvSpPr>
        <p:spPr>
          <a:xfrm>
            <a:off x="219956" y="5535612"/>
            <a:ext cx="8576100" cy="76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it-IT" sz="2800" dirty="0">
                <a:latin typeface="Manrope"/>
                <a:ea typeface="Manrope"/>
                <a:cs typeface="Manrope"/>
                <a:sym typeface="Manrope"/>
              </a:rPr>
              <a:t>Munici</a:t>
            </a:r>
            <a:r>
              <a:rPr lang="ro-RO" sz="2800" dirty="0">
                <a:latin typeface="Manrope"/>
                <a:ea typeface="Manrope"/>
                <a:cs typeface="Manrope"/>
                <a:sym typeface="Manrope"/>
              </a:rPr>
              <a:t>p</a:t>
            </a:r>
            <a:r>
              <a:rPr lang="it-IT" sz="2800" dirty="0">
                <a:latin typeface="Manrope"/>
                <a:ea typeface="Manrope"/>
                <a:cs typeface="Manrope"/>
                <a:sym typeface="Manrope"/>
              </a:rPr>
              <a:t>ul Bistri</a:t>
            </a:r>
            <a:r>
              <a:rPr lang="ro-RO" sz="2800" dirty="0">
                <a:latin typeface="Manrope"/>
                <a:ea typeface="Manrope"/>
                <a:cs typeface="Manrope"/>
                <a:sym typeface="Manrope"/>
              </a:rPr>
              <a:t>ț</a:t>
            </a:r>
            <a:r>
              <a:rPr lang="it-IT" sz="2800" dirty="0">
                <a:latin typeface="Manrope"/>
                <a:ea typeface="Manrope"/>
                <a:cs typeface="Manrope"/>
                <a:sym typeface="Manrope"/>
              </a:rPr>
              <a:t>a</a:t>
            </a:r>
            <a:endParaRPr sz="2800" dirty="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4" name="Google Shape;104;g1febea1280e_0_0"/>
          <p:cNvSpPr txBox="1">
            <a:spLocks noGrp="1"/>
          </p:cNvSpPr>
          <p:nvPr>
            <p:ph type="dt" idx="10"/>
          </p:nvPr>
        </p:nvSpPr>
        <p:spPr>
          <a:xfrm>
            <a:off x="219956" y="6356350"/>
            <a:ext cx="331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6AF4E-E31E-16B7-E14C-8222FF9B4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251" y="236139"/>
            <a:ext cx="925810" cy="1185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4019990" y="345440"/>
            <a:ext cx="57776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fr-FR" sz="3200" dirty="0" err="1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rPr>
              <a:t>Obiective</a:t>
            </a:r>
            <a:r>
              <a:rPr lang="fr-FR" sz="3200" dirty="0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fr-FR" sz="3200" dirty="0" err="1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rPr>
              <a:t>și</a:t>
            </a:r>
            <a:r>
              <a:rPr lang="fr-FR" sz="3200" dirty="0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ro-RO" sz="3200" dirty="0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rPr>
              <a:t>strategie </a:t>
            </a:r>
            <a:endParaRPr sz="3200" dirty="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91870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2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CD9EF-1030-E33E-353F-32D7D8BDD898}"/>
              </a:ext>
            </a:extLst>
          </p:cNvPr>
          <p:cNvSpPr txBox="1"/>
          <p:nvPr/>
        </p:nvSpPr>
        <p:spPr>
          <a:xfrm>
            <a:off x="6602239" y="2177930"/>
            <a:ext cx="5328031" cy="31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dirty="0" err="1"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Distribuția</a:t>
            </a:r>
            <a:r>
              <a:rPr lang="en-US" dirty="0"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US" dirty="0" err="1"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detaliată</a:t>
            </a:r>
            <a:r>
              <a:rPr lang="en-US" dirty="0"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 a </a:t>
            </a:r>
            <a:r>
              <a:rPr lang="en-US" dirty="0" err="1"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emisiilor</a:t>
            </a:r>
            <a:r>
              <a:rPr lang="en-US" dirty="0"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 de CO2 </a:t>
            </a:r>
            <a:r>
              <a:rPr lang="en-US" dirty="0" err="1"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în</a:t>
            </a:r>
            <a:r>
              <a:rPr lang="en-US" dirty="0"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US" dirty="0" err="1"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municipiul</a:t>
            </a:r>
            <a:r>
              <a:rPr lang="en-US" dirty="0"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 Bistrița, 2020</a:t>
            </a:r>
            <a:endParaRPr lang="en-US" dirty="0">
              <a:effectLst/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pic>
        <p:nvPicPr>
          <p:cNvPr id="8" name="image10.png">
            <a:extLst>
              <a:ext uri="{FF2B5EF4-FFF2-40B4-BE49-F238E27FC236}">
                <a16:creationId xmlns:a16="http://schemas.microsoft.com/office/drawing/2014/main" id="{56503F3C-E7DF-8C7D-1DF0-74AC5FAF8EE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602239" y="2589261"/>
            <a:ext cx="5460645" cy="3052640"/>
          </a:xfrm>
          <a:prstGeom prst="rect">
            <a:avLst/>
          </a:prstGeom>
          <a:ln/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6DAB561A-4876-EF18-1408-6D840BAA7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25" y="1461389"/>
            <a:ext cx="6097508" cy="446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900"/>
              </a:lnSpc>
            </a:pPr>
            <a:r>
              <a:rPr lang="en-US" dirty="0" err="1">
                <a:latin typeface="+mn-lt"/>
              </a:rPr>
              <a:t>Primăria</a:t>
            </a:r>
            <a:r>
              <a:rPr lang="en-US" dirty="0">
                <a:latin typeface="+mn-lt"/>
              </a:rPr>
              <a:t> Bistrița </a:t>
            </a:r>
            <a:r>
              <a:rPr lang="ro-RO" dirty="0">
                <a:latin typeface="+mn-lt"/>
              </a:rPr>
              <a:t>a fost in perioada 2022 – 2025,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partener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în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proiectul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european</a:t>
            </a:r>
            <a:r>
              <a:rPr lang="en-US" dirty="0">
                <a:latin typeface="+mn-lt"/>
              </a:rPr>
              <a:t> LIFE LOOP, al </a:t>
            </a:r>
            <a:r>
              <a:rPr lang="en-US" dirty="0" err="1">
                <a:latin typeface="+mn-lt"/>
              </a:rPr>
              <a:t>cărui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obiectiv</a:t>
            </a:r>
            <a:r>
              <a:rPr lang="en-US" dirty="0">
                <a:latin typeface="+mn-lt"/>
              </a:rPr>
              <a:t> principal </a:t>
            </a:r>
            <a:r>
              <a:rPr lang="ro-RO" dirty="0">
                <a:latin typeface="+mn-lt"/>
              </a:rPr>
              <a:t>a fost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crearea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comunități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energetice</a:t>
            </a:r>
            <a:r>
              <a:rPr lang="en-US" dirty="0">
                <a:latin typeface="+mn-lt"/>
              </a:rPr>
              <a:t> locale </a:t>
            </a:r>
            <a:r>
              <a:rPr lang="en-US" dirty="0" err="1">
                <a:latin typeface="+mn-lt"/>
              </a:rPr>
              <a:t>prin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implementarea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proiecte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investiții</a:t>
            </a:r>
            <a:r>
              <a:rPr lang="en-US" dirty="0">
                <a:latin typeface="+mn-lt"/>
              </a:rPr>
              <a:t> cu </a:t>
            </a:r>
            <a:r>
              <a:rPr lang="en-US" dirty="0" err="1">
                <a:latin typeface="+mn-lt"/>
              </a:rPr>
              <a:t>participarea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cetățenilor</a:t>
            </a:r>
            <a:r>
              <a:rPr lang="en-US" dirty="0">
                <a:latin typeface="+mn-l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en-US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Principii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directoare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și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priorități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pentru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dezvoltarea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viziunii</a:t>
            </a:r>
            <a:endParaRPr kumimoji="0" lang="ro-RO" altLang="en-US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00" dirty="0">
              <a:solidFill>
                <a:schemeClr val="tx1"/>
              </a:solidFill>
              <a:latin typeface="+mn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Dezvoltarea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unei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economii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cu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emisii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reduse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de carbon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și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construirea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unui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sistem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energetic care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să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asigure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energie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accesibilă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pentru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toți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consumatorii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;</a:t>
            </a:r>
            <a:endParaRPr lang="ro-RO" altLang="en-US" sz="1300" dirty="0">
              <a:solidFill>
                <a:schemeClr val="tx1"/>
              </a:solidFill>
              <a:latin typeface="+mn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Consolidarea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securității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aprovizionării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cu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energie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a UE;</a:t>
            </a:r>
            <a:endParaRPr lang="ro-RO" altLang="en-US" sz="1300" dirty="0">
              <a:solidFill>
                <a:schemeClr val="tx1"/>
              </a:solidFill>
              <a:latin typeface="+mn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Reducerea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dependenței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noastre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importurile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energie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;</a:t>
            </a:r>
            <a:endParaRPr lang="ro-RO" altLang="en-US" sz="1300" dirty="0">
              <a:solidFill>
                <a:schemeClr val="tx1"/>
              </a:solidFill>
              <a:latin typeface="+mn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Crearea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noi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oportunități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pentru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creștere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economică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și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crearea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locuri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muncă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;</a:t>
            </a:r>
            <a:endParaRPr lang="ro-RO" altLang="en-US" sz="1300" dirty="0">
              <a:solidFill>
                <a:schemeClr val="tx1"/>
              </a:solidFill>
              <a:latin typeface="+mn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Aducerea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beneficii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pentru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mediu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și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sănătate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- de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exemplu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prin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reducerea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poluării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aerului</a:t>
            </a:r>
            <a:r>
              <a:rPr lang="ro-RO" altLang="en-US" sz="13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Noul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cadru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pentru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viitoarele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politici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energetice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și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climatice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ale UE (COM 2014/15 final)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propune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următoarele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elemente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cheie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pentru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2030</a:t>
            </a:r>
            <a:r>
              <a:rPr lang="en-US" altLang="en-US" sz="1300" dirty="0">
                <a:solidFill>
                  <a:schemeClr val="tx1"/>
                </a:solidFill>
              </a:rPr>
              <a:t>; </a:t>
            </a:r>
            <a:endParaRPr lang="ro-RO" altLang="en-US" sz="1300" dirty="0">
              <a:solidFill>
                <a:schemeClr val="tx1"/>
              </a:solidFill>
              <a:latin typeface="+mn-lt"/>
            </a:endParaRPr>
          </a:p>
          <a:p>
            <a:pPr marL="2857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O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reducere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cu cel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puțin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40% a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emisiilor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de gaze cu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efect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seră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față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nivelurile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din 1990);</a:t>
            </a:r>
            <a:endParaRPr lang="ro-RO" altLang="en-US" sz="1300" dirty="0">
              <a:solidFill>
                <a:schemeClr val="tx1"/>
              </a:solidFill>
              <a:latin typeface="+mn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Cel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puțin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27% din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energie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ar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trebui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să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provină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din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surse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regenerabile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;</a:t>
            </a:r>
            <a:endParaRPr lang="ro-RO" altLang="en-US" sz="1300" dirty="0">
              <a:solidFill>
                <a:schemeClr val="tx1"/>
              </a:solidFill>
              <a:latin typeface="+mn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O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îmbunătățire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cu cel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puțin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27% a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eficienței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300" dirty="0" err="1">
                <a:solidFill>
                  <a:schemeClr val="tx1"/>
                </a:solidFill>
                <a:latin typeface="+mn-lt"/>
              </a:rPr>
              <a:t>energetice</a:t>
            </a:r>
            <a:r>
              <a:rPr lang="en-US" altLang="en-US" sz="1300" dirty="0">
                <a:solidFill>
                  <a:schemeClr val="tx1"/>
                </a:solidFill>
                <a:latin typeface="+mn-lt"/>
              </a:rPr>
              <a:t>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70CCEF-D7A6-880E-B0C3-5CF8B8294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670" y="136525"/>
            <a:ext cx="744742" cy="994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160898" y="1033951"/>
            <a:ext cx="1080174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it-IT" sz="3600" dirty="0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rPr>
              <a:t>O</a:t>
            </a:r>
            <a:r>
              <a:rPr lang="ro-RO" sz="3600" dirty="0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rPr>
              <a:t>SS</a:t>
            </a:r>
            <a:r>
              <a:rPr lang="it-IT" sz="3600" dirty="0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ro-RO" sz="3600" dirty="0"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rPr>
              <a:t>Bistrița</a:t>
            </a:r>
            <a:endParaRPr sz="3600" dirty="0">
              <a:solidFill>
                <a:schemeClr val="accent3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91870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pic>
        <p:nvPicPr>
          <p:cNvPr id="117" name="Google Shape;117;p21" descr="Icon, bubbl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4044" y="761995"/>
            <a:ext cx="543911" cy="54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 descr="Chart, bubble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6087" y="743619"/>
            <a:ext cx="543911" cy="54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1436" y="761995"/>
            <a:ext cx="444592" cy="551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6003" y="728078"/>
            <a:ext cx="604265" cy="616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 descr="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5800" y="682573"/>
            <a:ext cx="614998" cy="702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21233" y="645977"/>
            <a:ext cx="711752" cy="7117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83AD7B-1569-277A-4D84-D3E95AB7E381}"/>
              </a:ext>
            </a:extLst>
          </p:cNvPr>
          <p:cNvSpPr txBox="1"/>
          <p:nvPr/>
        </p:nvSpPr>
        <p:spPr>
          <a:xfrm>
            <a:off x="7398136" y="4589942"/>
            <a:ext cx="4646380" cy="32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Inter"/>
                <a:ea typeface="Inter"/>
                <a:cs typeface="Inter"/>
              </a:rPr>
              <a:t> </a:t>
            </a:r>
            <a:endParaRPr lang="en-US" sz="1600" dirty="0">
              <a:effectLst/>
              <a:latin typeface="Inter"/>
              <a:ea typeface="Inter"/>
              <a:cs typeface="Inte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ECB9E8-B967-AF57-DAF6-26834D2529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8670" y="136525"/>
            <a:ext cx="744742" cy="994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37B118-C7C0-FCE6-E5B3-22F0A6EF0663}"/>
              </a:ext>
            </a:extLst>
          </p:cNvPr>
          <p:cNvSpPr txBox="1"/>
          <p:nvPr/>
        </p:nvSpPr>
        <p:spPr>
          <a:xfrm>
            <a:off x="577561" y="2148195"/>
            <a:ext cx="104929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/>
              <a:t>	Prin intermediul proiectului </a:t>
            </a:r>
            <a:r>
              <a:rPr lang="en-US" dirty="0"/>
              <a:t>Local Ownership of Power (Energie </a:t>
            </a:r>
            <a:r>
              <a:rPr lang="en-US" dirty="0" err="1"/>
              <a:t>gestionată</a:t>
            </a:r>
            <a:r>
              <a:rPr lang="en-US" dirty="0"/>
              <a:t> local), </a:t>
            </a:r>
            <a:r>
              <a:rPr lang="en-US" dirty="0" err="1"/>
              <a:t>acronim</a:t>
            </a:r>
            <a:r>
              <a:rPr lang="en-US" dirty="0"/>
              <a:t> LOOP, </a:t>
            </a:r>
            <a:r>
              <a:rPr lang="en-US" dirty="0" err="1"/>
              <a:t>finanţat</a:t>
            </a:r>
            <a:r>
              <a:rPr lang="en-US" dirty="0"/>
              <a:t> de CINEA</a:t>
            </a:r>
            <a:r>
              <a:rPr lang="ro-RO" dirty="0"/>
              <a:t> Municipiul Bistrița a avut oportunitatea realizării unui One Stop Shop </a:t>
            </a:r>
            <a:r>
              <a:rPr lang="en-US" dirty="0"/>
              <a:t>(OSS) – </a:t>
            </a:r>
            <a:r>
              <a:rPr lang="en-US" dirty="0" err="1"/>
              <a:t>ghişeu</a:t>
            </a:r>
            <a:r>
              <a:rPr lang="en-US" dirty="0"/>
              <a:t> </a:t>
            </a:r>
            <a:r>
              <a:rPr lang="en-US" dirty="0" err="1"/>
              <a:t>unic</a:t>
            </a:r>
            <a:r>
              <a:rPr lang="en-US" dirty="0"/>
              <a:t>, </a:t>
            </a:r>
            <a:r>
              <a:rPr lang="en-US" dirty="0" err="1"/>
              <a:t>hibrid</a:t>
            </a:r>
            <a:r>
              <a:rPr lang="en-US" dirty="0"/>
              <a:t> (online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fizic</a:t>
            </a:r>
            <a:r>
              <a:rPr lang="en-US" dirty="0"/>
              <a:t>),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regăsească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esențiale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eficiența</a:t>
            </a:r>
            <a:r>
              <a:rPr lang="en-US" dirty="0"/>
              <a:t> </a:t>
            </a:r>
            <a:r>
              <a:rPr lang="en-US" dirty="0" err="1"/>
              <a:t>energetică</a:t>
            </a:r>
            <a:r>
              <a:rPr lang="en-US" dirty="0"/>
              <a:t>, </a:t>
            </a:r>
            <a:r>
              <a:rPr lang="en-US" dirty="0" err="1"/>
              <a:t>legislația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vigoare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oportunitățile</a:t>
            </a:r>
            <a:r>
              <a:rPr lang="en-US" dirty="0"/>
              <a:t> de </a:t>
            </a:r>
            <a:r>
              <a:rPr lang="en-US" dirty="0" err="1"/>
              <a:t>finanțare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eficienţei</a:t>
            </a:r>
            <a:r>
              <a:rPr lang="en-US" dirty="0"/>
              <a:t> </a:t>
            </a:r>
            <a:r>
              <a:rPr lang="en-US" dirty="0" err="1"/>
              <a:t>energetice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clădiri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gospodării</a:t>
            </a:r>
            <a:r>
              <a:rPr lang="en-US" dirty="0"/>
              <a:t>, </a:t>
            </a:r>
            <a:r>
              <a:rPr lang="en-US" dirty="0" err="1"/>
              <a:t>renovării</a:t>
            </a:r>
            <a:r>
              <a:rPr lang="en-US" dirty="0"/>
              <a:t> </a:t>
            </a:r>
            <a:r>
              <a:rPr lang="en-US" dirty="0" err="1"/>
              <a:t>energetice</a:t>
            </a:r>
            <a:r>
              <a:rPr lang="en-US" dirty="0"/>
              <a:t> a </a:t>
            </a:r>
            <a:r>
              <a:rPr lang="en-US" dirty="0" err="1"/>
              <a:t>clădirilor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utilizării</a:t>
            </a:r>
            <a:r>
              <a:rPr lang="en-US" dirty="0"/>
              <a:t> </a:t>
            </a:r>
            <a:r>
              <a:rPr lang="en-US" dirty="0" err="1"/>
              <a:t>surselor</a:t>
            </a:r>
            <a:r>
              <a:rPr lang="en-US" dirty="0"/>
              <a:t> </a:t>
            </a:r>
            <a:r>
              <a:rPr lang="en-US" dirty="0" err="1"/>
              <a:t>regenerabile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, precum </a:t>
            </a:r>
            <a:r>
              <a:rPr lang="en-US" dirty="0" err="1"/>
              <a:t>şi</a:t>
            </a:r>
            <a:r>
              <a:rPr lang="en-US" dirty="0"/>
              <a:t> a </a:t>
            </a:r>
            <a:r>
              <a:rPr lang="en-US" dirty="0" err="1"/>
              <a:t>sprijinirii</a:t>
            </a:r>
            <a:r>
              <a:rPr lang="en-US" dirty="0"/>
              <a:t> </a:t>
            </a:r>
            <a:r>
              <a:rPr lang="en-US" dirty="0" err="1"/>
              <a:t>implementării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monitorizării</a:t>
            </a:r>
            <a:r>
              <a:rPr lang="en-US" dirty="0"/>
              <a:t> </a:t>
            </a:r>
            <a:r>
              <a:rPr lang="en-US" dirty="0" err="1"/>
              <a:t>stadiului</a:t>
            </a:r>
            <a:r>
              <a:rPr lang="en-US" dirty="0"/>
              <a:t> </a:t>
            </a:r>
            <a:r>
              <a:rPr lang="en-US" dirty="0" err="1"/>
              <a:t>atingerii</a:t>
            </a:r>
            <a:r>
              <a:rPr lang="en-US" dirty="0"/>
              <a:t> </a:t>
            </a:r>
            <a:r>
              <a:rPr lang="en-US" dirty="0" err="1"/>
              <a:t>ţintelor</a:t>
            </a:r>
            <a:r>
              <a:rPr lang="en-US" dirty="0"/>
              <a:t> </a:t>
            </a:r>
            <a:r>
              <a:rPr lang="en-US" dirty="0" err="1"/>
              <a:t>naţionale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eficienţa</a:t>
            </a:r>
            <a:r>
              <a:rPr lang="en-US" dirty="0"/>
              <a:t> </a:t>
            </a:r>
            <a:r>
              <a:rPr lang="en-US" dirty="0" err="1"/>
              <a:t>energetică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rezilienţa</a:t>
            </a:r>
            <a:r>
              <a:rPr lang="en-US" dirty="0"/>
              <a:t> la </a:t>
            </a:r>
            <a:r>
              <a:rPr lang="en-US" dirty="0" err="1"/>
              <a:t>schimbările</a:t>
            </a:r>
            <a:r>
              <a:rPr lang="en-US" dirty="0"/>
              <a:t> </a:t>
            </a:r>
            <a:r>
              <a:rPr lang="en-US" dirty="0" err="1"/>
              <a:t>climatice</a:t>
            </a:r>
            <a:r>
              <a:rPr lang="en-US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36A88-1EE8-838A-A0DA-FB78F5D3D33F}"/>
              </a:ext>
            </a:extLst>
          </p:cNvPr>
          <p:cNvSpPr txBox="1"/>
          <p:nvPr/>
        </p:nvSpPr>
        <p:spPr>
          <a:xfrm>
            <a:off x="577561" y="3429000"/>
            <a:ext cx="104929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hlinkClick r:id="rId10"/>
              </a:rPr>
              <a:t>www.maiverde.ro</a:t>
            </a:r>
            <a:r>
              <a:rPr lang="ro-RO" dirty="0"/>
              <a:t>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componenta</a:t>
            </a:r>
            <a:r>
              <a:rPr lang="en-US" dirty="0"/>
              <a:t> </a:t>
            </a:r>
            <a:r>
              <a:rPr lang="en-US" dirty="0" err="1"/>
              <a:t>hibridă</a:t>
            </a:r>
            <a:r>
              <a:rPr lang="en-US" dirty="0"/>
              <a:t> a </a:t>
            </a:r>
            <a:r>
              <a:rPr lang="en-US" dirty="0" err="1"/>
              <a:t>acestui</a:t>
            </a:r>
            <a:r>
              <a:rPr lang="en-US" dirty="0"/>
              <a:t> OSS</a:t>
            </a:r>
            <a:endParaRPr lang="ro-RO" dirty="0"/>
          </a:p>
          <a:p>
            <a:endParaRPr lang="ro-RO" dirty="0"/>
          </a:p>
          <a:p>
            <a:pPr algn="just"/>
            <a:r>
              <a:rPr lang="ro-RO" dirty="0"/>
              <a:t>	Biroul fizic este localizat în cadrul Primăriei municipiului Bistrița, Piața Centrala nr. 6 la Direcția Dezvoltare Durabilă 2030, acesta este deschis permanent in zilele de lucru și poate fi vizitat de către toți cei </a:t>
            </a:r>
            <a:r>
              <a:rPr lang="en-US" dirty="0" err="1"/>
              <a:t>preocupați</a:t>
            </a:r>
            <a:r>
              <a:rPr lang="en-US" dirty="0"/>
              <a:t> de </a:t>
            </a:r>
            <a:r>
              <a:rPr lang="en-US" dirty="0" err="1"/>
              <a:t>eficiența</a:t>
            </a:r>
            <a:r>
              <a:rPr lang="en-US" dirty="0"/>
              <a:t> </a:t>
            </a:r>
            <a:r>
              <a:rPr lang="en-US" dirty="0" err="1"/>
              <a:t>energetică</a:t>
            </a:r>
            <a:r>
              <a:rPr lang="ro-RO" dirty="0"/>
              <a:t> și accesare de finanțate pentru proiecte in acest sens, ori </a:t>
            </a:r>
            <a:r>
              <a:rPr lang="en-US" dirty="0" err="1"/>
              <a:t>suport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depunere</a:t>
            </a:r>
            <a:r>
              <a:rPr lang="en-US" dirty="0"/>
              <a:t> a </a:t>
            </a:r>
            <a:r>
              <a:rPr lang="en-US" dirty="0" err="1"/>
              <a:t>documentelor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persoanele</a:t>
            </a:r>
            <a:r>
              <a:rPr lang="en-US" dirty="0"/>
              <a:t> </a:t>
            </a:r>
            <a:r>
              <a:rPr lang="en-US" dirty="0" err="1"/>
              <a:t>vulnerabile</a:t>
            </a:r>
            <a:r>
              <a:rPr lang="en-US" dirty="0"/>
              <a:t> energetic</a:t>
            </a:r>
            <a:r>
              <a:rPr lang="ro-RO" dirty="0"/>
              <a:t>. Totodată furnizează și materiale de informare precum </a:t>
            </a:r>
            <a:r>
              <a:rPr lang="ro-RO" b="1" i="1" dirty="0"/>
              <a:t>Ghidul Comunităților de Energie</a:t>
            </a:r>
            <a:r>
              <a:rPr lang="ro-RO" dirty="0"/>
              <a:t>, </a:t>
            </a:r>
            <a:r>
              <a:rPr lang="ro-RO" b="1" i="1" dirty="0"/>
              <a:t>Ghidul ENERGIEPEBLOC</a:t>
            </a:r>
            <a:r>
              <a:rPr lang="ro-RO" dirty="0"/>
              <a:t> și altele similare.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39507d587_0_0"/>
          <p:cNvSpPr txBox="1">
            <a:spLocks noGrp="1"/>
          </p:cNvSpPr>
          <p:nvPr>
            <p:ph type="body" idx="1"/>
          </p:nvPr>
        </p:nvSpPr>
        <p:spPr>
          <a:xfrm>
            <a:off x="3558539" y="522378"/>
            <a:ext cx="2110741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endParaRPr lang="ro-RO" dirty="0">
              <a:solidFill>
                <a:schemeClr val="accent3"/>
              </a:solidFill>
              <a:latin typeface="Manrope"/>
              <a:ea typeface="Manrope"/>
              <a:cs typeface="Manrope"/>
            </a:endParaRPr>
          </a:p>
          <a:p>
            <a:pPr lvl="0" algn="ctr"/>
            <a:r>
              <a:rPr lang="ro-RO" sz="3200" dirty="0">
                <a:solidFill>
                  <a:schemeClr val="accent3"/>
                </a:solidFill>
                <a:latin typeface="Manrope"/>
                <a:ea typeface="Manrope"/>
                <a:cs typeface="Manrope"/>
              </a:rPr>
              <a:t>Realizări</a:t>
            </a:r>
          </a:p>
        </p:txBody>
      </p:sp>
      <p:sp>
        <p:nvSpPr>
          <p:cNvPr id="129" name="Google Shape;129;g2d39507d587_0_0"/>
          <p:cNvSpPr txBox="1">
            <a:spLocks noGrp="1"/>
          </p:cNvSpPr>
          <p:nvPr>
            <p:ph type="sldNum" idx="12"/>
          </p:nvPr>
        </p:nvSpPr>
        <p:spPr>
          <a:xfrm>
            <a:off x="918707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273D77-229D-AE6A-2CC4-FF326D5FB5C8}"/>
              </a:ext>
            </a:extLst>
          </p:cNvPr>
          <p:cNvSpPr txBox="1"/>
          <p:nvPr/>
        </p:nvSpPr>
        <p:spPr>
          <a:xfrm>
            <a:off x="629265" y="1720645"/>
            <a:ext cx="11085919" cy="2333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Campanii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personalizate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pentru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a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implica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cetățenii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blocuri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apartamente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modernizate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și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locuințe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individuale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subliniind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beneficiile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energiei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solare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și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ale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inițiativelor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comunitare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  <a:endParaRPr lang="ro-RO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Campanii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media de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amploare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care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vizează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creșterea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gradului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conștientizare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cu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privire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la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instalațiile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panouri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solare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și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la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avantajele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comunităților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energetice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locale,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prezentând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proiecte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succes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și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mărturii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ale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primilor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utilizatori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  <a:endParaRPr lang="ro-RO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Ateliere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și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evenimente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comunitare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axate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pe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metode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de transport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durabile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, cum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ar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fi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transportul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public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și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mersul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cu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bicicleta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abordând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atitudinile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istorice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promovând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același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timp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soluții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practice.</a:t>
            </a:r>
            <a:endParaRPr lang="ro-RO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Parteneriate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cu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întreprinderi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locale,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experți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energie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și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instituții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învățământ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pentru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a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valorifica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resursele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și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expertiza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dezvoltarea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proiecte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energetice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comunitare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477965-492D-7DF4-F3F0-50AFD6C9A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08" y="4172486"/>
            <a:ext cx="2648379" cy="1703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0CC33B-167C-7DA5-25B4-3F8755DC6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083" y="4428571"/>
            <a:ext cx="2251917" cy="1312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B42262-5801-02F4-7FE8-0E8CC87FE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786" y="3748135"/>
            <a:ext cx="1257553" cy="2233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7EF9A0-CCA4-A97A-C4D9-03C86B059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471" y="4054104"/>
            <a:ext cx="1726256" cy="2483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557572-B3F1-C66D-C719-33C2C204FD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8670" y="136525"/>
            <a:ext cx="744742" cy="99488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B2377E-4675-A901-2247-FBEF6404E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8251" y="1260539"/>
            <a:ext cx="5777620" cy="823912"/>
          </a:xfrm>
        </p:spPr>
        <p:txBody>
          <a:bodyPr/>
          <a:lstStyle/>
          <a:p>
            <a:r>
              <a:rPr lang="ro-RO" dirty="0"/>
              <a:t>            </a:t>
            </a:r>
            <a:r>
              <a:rPr lang="en-US" sz="4000" dirty="0"/>
              <a:t>V</a:t>
            </a:r>
            <a:r>
              <a:rPr lang="ro-RO" sz="4000" dirty="0"/>
              <a:t>ă multumesc!</a:t>
            </a:r>
            <a:r>
              <a:rPr lang="ro-RO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9949F-9E71-D4C8-DEA4-61C37DBFC17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9956" y="2505075"/>
            <a:ext cx="5777619" cy="3374517"/>
          </a:xfrm>
        </p:spPr>
        <p:txBody>
          <a:bodyPr/>
          <a:lstStyle/>
          <a:p>
            <a:pPr marL="50800" indent="0">
              <a:buNone/>
            </a:pPr>
            <a:endParaRPr lang="ro-RO" sz="2000" b="0" dirty="0">
              <a:latin typeface="+mn-lt"/>
            </a:endParaRPr>
          </a:p>
          <a:p>
            <a:pPr marL="50800" indent="0">
              <a:buNone/>
            </a:pPr>
            <a:r>
              <a:rPr lang="ro-RO" sz="2000" b="0" dirty="0">
                <a:solidFill>
                  <a:schemeClr val="tx1"/>
                </a:solidFill>
                <a:latin typeface="+mn-lt"/>
              </a:rPr>
              <a:t>Marian-Florin Cîmpeanu</a:t>
            </a:r>
          </a:p>
          <a:p>
            <a:pPr marL="50800" indent="0">
              <a:buNone/>
            </a:pPr>
            <a:endParaRPr lang="ro-RO" sz="2000" b="0" dirty="0">
              <a:solidFill>
                <a:srgbClr val="FAB432"/>
              </a:solidFill>
              <a:latin typeface="+mn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0800" indent="0">
              <a:buNone/>
            </a:pPr>
            <a:r>
              <a:rPr lang="ro-RO" sz="2000" b="0" dirty="0">
                <a:solidFill>
                  <a:schemeClr val="tx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www.primariabistrita.ro</a:t>
            </a:r>
            <a:endParaRPr lang="ro-RO" sz="2000" b="0" dirty="0">
              <a:solidFill>
                <a:schemeClr val="tx1"/>
              </a:solidFill>
              <a:latin typeface="+mn-lt"/>
            </a:endParaRPr>
          </a:p>
          <a:p>
            <a:pPr marL="50800" indent="0">
              <a:buNone/>
            </a:pPr>
            <a:r>
              <a:rPr lang="ro-RO" sz="2000" b="0" dirty="0">
                <a:solidFill>
                  <a:schemeClr val="tx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www.maiverde.ro</a:t>
            </a:r>
            <a:endParaRPr lang="ro-RO" sz="2000" b="0" dirty="0">
              <a:solidFill>
                <a:schemeClr val="tx1"/>
              </a:solidFill>
              <a:latin typeface="+mn-lt"/>
            </a:endParaRPr>
          </a:p>
          <a:p>
            <a:pPr marL="50800" indent="0">
              <a:buNone/>
            </a:pPr>
            <a:r>
              <a:rPr lang="ro-RO" sz="2000" b="0" dirty="0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marian.cimpeanu@primariabistrita.ro</a:t>
            </a:r>
            <a:endParaRPr lang="ro-RO" sz="2000" b="0" dirty="0">
              <a:solidFill>
                <a:schemeClr val="tx1"/>
              </a:solidFill>
              <a:latin typeface="+mn-lt"/>
            </a:endParaRPr>
          </a:p>
          <a:p>
            <a:pPr marL="50800" indent="0">
              <a:buNone/>
            </a:pPr>
            <a:endParaRPr lang="ro-RO" sz="2000" b="0" dirty="0">
              <a:solidFill>
                <a:schemeClr val="tx1"/>
              </a:solidFill>
              <a:latin typeface="+mn-lt"/>
            </a:endParaRPr>
          </a:p>
          <a:p>
            <a:pPr marL="50800" indent="0">
              <a:buNone/>
            </a:pPr>
            <a:r>
              <a:rPr lang="ro-RO" sz="2000" b="0" dirty="0">
                <a:solidFill>
                  <a:schemeClr val="tx1"/>
                </a:solidFill>
                <a:latin typeface="+mn-lt"/>
              </a:rPr>
              <a:t>08.05.2026</a:t>
            </a:r>
          </a:p>
          <a:p>
            <a:pPr marL="50800" indent="0">
              <a:buNone/>
            </a:pPr>
            <a:endParaRPr lang="ro-RO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C543F-2889-1CC3-220E-C1B1B4D709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5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1A13B-62AA-DBA9-1BB9-F9B570C49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670" y="265650"/>
            <a:ext cx="744742" cy="9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8342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i Office">
  <a:themeElements>
    <a:clrScheme name="LifeLoop">
      <a:dk1>
        <a:srgbClr val="000000"/>
      </a:dk1>
      <a:lt1>
        <a:srgbClr val="FFFFFF"/>
      </a:lt1>
      <a:dk2>
        <a:srgbClr val="124682"/>
      </a:dk2>
      <a:lt2>
        <a:srgbClr val="E7E6E6"/>
      </a:lt2>
      <a:accent1>
        <a:srgbClr val="124682"/>
      </a:accent1>
      <a:accent2>
        <a:srgbClr val="64BEA0"/>
      </a:accent2>
      <a:accent3>
        <a:srgbClr val="19A0B9"/>
      </a:accent3>
      <a:accent4>
        <a:srgbClr val="E6285A"/>
      </a:accent4>
      <a:accent5>
        <a:srgbClr val="FAB432"/>
      </a:accent5>
      <a:accent6>
        <a:srgbClr val="19A0B9"/>
      </a:accent6>
      <a:hlink>
        <a:srgbClr val="64BEA0"/>
      </a:hlink>
      <a:folHlink>
        <a:srgbClr val="FAB4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553</Words>
  <Application>Microsoft Office PowerPoint</Application>
  <PresentationFormat>Widescreen</PresentationFormat>
  <Paragraphs>44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MS PGothic</vt:lpstr>
      <vt:lpstr>Arial</vt:lpstr>
      <vt:lpstr>Calibri</vt:lpstr>
      <vt:lpstr>Inter</vt:lpstr>
      <vt:lpstr>Manrope</vt:lpstr>
      <vt:lpstr>Wingdings</vt:lpstr>
      <vt:lpstr>Tema di Office</vt:lpstr>
      <vt:lpstr>One Stop Shop - GUEE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Luca Signorini - LifeLoop</dc:creator>
  <cp:lastModifiedBy>Marian-Florin CIMPEANU</cp:lastModifiedBy>
  <cp:revision>34</cp:revision>
  <dcterms:created xsi:type="dcterms:W3CDTF">2023-01-23T13:15:03Z</dcterms:created>
  <dcterms:modified xsi:type="dcterms:W3CDTF">2026-05-06T05:52:18Z</dcterms:modified>
</cp:coreProperties>
</file>