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Poppins Bold" charset="1" panose="00000800000000000000"/>
      <p:regular r:id="rId17"/>
    </p:embeddedFont>
    <p:embeddedFont>
      <p:font typeface="Poppins Italics" charset="1" panose="00000500000000000000"/>
      <p:regular r:id="rId18"/>
    </p:embeddedFont>
    <p:embeddedFont>
      <p:font typeface="Poppins Bold Italics" charset="1" panose="00000800000000000000"/>
      <p:regular r:id="rId19"/>
    </p:embeddedFont>
    <p:embeddedFont>
      <p:font typeface="Poppins" charset="1" panose="00000500000000000000"/>
      <p:regular r:id="rId20"/>
    </p:embeddedFont>
    <p:embeddedFont>
      <p:font typeface="Inter" charset="1" panose="02000503000000020004"/>
      <p:regular r:id="rId21"/>
    </p:embeddedFont>
    <p:embeddedFont>
      <p:font typeface="Poppins Medium" charset="1" panose="000006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68.png" Type="http://schemas.openxmlformats.org/officeDocument/2006/relationships/image"/><Relationship Id="rId4" Target="../media/image4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69.png" Type="http://schemas.openxmlformats.org/officeDocument/2006/relationships/image"/><Relationship Id="rId4" Target="../media/image43.png" Type="http://schemas.openxmlformats.org/officeDocument/2006/relationships/image"/><Relationship Id="rId5" Target="../media/image70.png" Type="http://schemas.openxmlformats.org/officeDocument/2006/relationships/image"/><Relationship Id="rId6" Target="../media/image71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3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14" Target="../media/image27.png" Type="http://schemas.openxmlformats.org/officeDocument/2006/relationships/image"/><Relationship Id="rId15" Target="../media/image28.svg" Type="http://schemas.openxmlformats.org/officeDocument/2006/relationships/image"/><Relationship Id="rId16" Target="../media/image29.png" Type="http://schemas.openxmlformats.org/officeDocument/2006/relationships/image"/><Relationship Id="rId17" Target="../media/image30.svg" Type="http://schemas.openxmlformats.org/officeDocument/2006/relationships/image"/><Relationship Id="rId18" Target="../media/image31.png" Type="http://schemas.openxmlformats.org/officeDocument/2006/relationships/image"/><Relationship Id="rId19" Target="../media/image32.svg" Type="http://schemas.openxmlformats.org/officeDocument/2006/relationships/image"/><Relationship Id="rId2" Target="../media/image3.png" Type="http://schemas.openxmlformats.org/officeDocument/2006/relationships/image"/><Relationship Id="rId20" Target="../media/image33.png" Type="http://schemas.openxmlformats.org/officeDocument/2006/relationships/image"/><Relationship Id="rId21" Target="../media/image34.svg" Type="http://schemas.openxmlformats.org/officeDocument/2006/relationships/image"/><Relationship Id="rId22" Target="../media/image35.png" Type="http://schemas.openxmlformats.org/officeDocument/2006/relationships/image"/><Relationship Id="rId23" Target="../media/image36.svg" Type="http://schemas.openxmlformats.org/officeDocument/2006/relationships/image"/><Relationship Id="rId24" Target="../media/image3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png" Type="http://schemas.openxmlformats.org/officeDocument/2006/relationships/image"/><Relationship Id="rId4" Target="../media/image4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53.png" Type="http://schemas.openxmlformats.org/officeDocument/2006/relationships/image"/><Relationship Id="rId12" Target="../media/image54.png" Type="http://schemas.openxmlformats.org/officeDocument/2006/relationships/image"/><Relationship Id="rId13" Target="../media/image55.png" Type="http://schemas.openxmlformats.org/officeDocument/2006/relationships/image"/><Relationship Id="rId14" Target="../media/image56.png" Type="http://schemas.openxmlformats.org/officeDocument/2006/relationships/image"/><Relationship Id="rId15" Target="../media/image57.png" Type="http://schemas.openxmlformats.org/officeDocument/2006/relationships/image"/><Relationship Id="rId16" Target="../media/image58.svg" Type="http://schemas.openxmlformats.org/officeDocument/2006/relationships/image"/><Relationship Id="rId17" Target="../media/image59.png" Type="http://schemas.openxmlformats.org/officeDocument/2006/relationships/image"/><Relationship Id="rId18" Target="../media/image60.svg" Type="http://schemas.openxmlformats.org/officeDocument/2006/relationships/image"/><Relationship Id="rId19" Target="../media/image61.png" Type="http://schemas.openxmlformats.org/officeDocument/2006/relationships/image"/><Relationship Id="rId2" Target="../media/image44.png" Type="http://schemas.openxmlformats.org/officeDocument/2006/relationships/image"/><Relationship Id="rId20" Target="../media/image62.png" Type="http://schemas.openxmlformats.org/officeDocument/2006/relationships/image"/><Relationship Id="rId21" Target="../media/image63.png" Type="http://schemas.openxmlformats.org/officeDocument/2006/relationships/image"/><Relationship Id="rId22" Target="../media/image64.svg" Type="http://schemas.openxmlformats.org/officeDocument/2006/relationships/image"/><Relationship Id="rId23" Target="../media/image3.png" Type="http://schemas.openxmlformats.org/officeDocument/2006/relationships/image"/><Relationship Id="rId24" Target="../media/image65.png" Type="http://schemas.openxmlformats.org/officeDocument/2006/relationships/image"/><Relationship Id="rId25" Target="../media/image66.svg" Type="http://schemas.openxmlformats.org/officeDocument/2006/relationships/image"/><Relationship Id="rId26" Target="../media/image67.png" Type="http://schemas.openxmlformats.org/officeDocument/2006/relationships/image"/><Relationship Id="rId3" Target="../media/image45.sv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Relationship Id="rId6" Target="../media/image48.png" Type="http://schemas.openxmlformats.org/officeDocument/2006/relationships/image"/><Relationship Id="rId7" Target="../media/image49.svg" Type="http://schemas.openxmlformats.org/officeDocument/2006/relationships/image"/><Relationship Id="rId8" Target="../media/image50.png" Type="http://schemas.openxmlformats.org/officeDocument/2006/relationships/image"/><Relationship Id="rId9" Target="../media/image5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93132" cy="10527335"/>
          </a:xfrm>
          <a:custGeom>
            <a:avLst/>
            <a:gdLst/>
            <a:ahLst/>
            <a:cxnLst/>
            <a:rect r="r" b="b" t="t" l="l"/>
            <a:pathLst>
              <a:path h="10527335" w="18293132">
                <a:moveTo>
                  <a:pt x="0" y="0"/>
                </a:moveTo>
                <a:lnTo>
                  <a:pt x="18293132" y="0"/>
                </a:lnTo>
                <a:lnTo>
                  <a:pt x="18293132" y="10527335"/>
                </a:lnTo>
                <a:lnTo>
                  <a:pt x="0" y="105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22" t="0" r="-12722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79686"/>
            <a:ext cx="18288000" cy="11025169"/>
            <a:chOff x="0" y="0"/>
            <a:chExt cx="24384000" cy="147002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25" cy="14700177"/>
            </a:xfrm>
            <a:custGeom>
              <a:avLst/>
              <a:gdLst/>
              <a:ahLst/>
              <a:cxnLst/>
              <a:rect r="r" b="b" t="t" l="l"/>
              <a:pathLst>
                <a:path h="14700177" w="24384025">
                  <a:moveTo>
                    <a:pt x="188886" y="0"/>
                  </a:moveTo>
                  <a:cubicBezTo>
                    <a:pt x="84527" y="0"/>
                    <a:pt x="0" y="57392"/>
                    <a:pt x="0" y="128250"/>
                  </a:cubicBezTo>
                  <a:lnTo>
                    <a:pt x="0" y="14571926"/>
                  </a:lnTo>
                  <a:cubicBezTo>
                    <a:pt x="0" y="14642785"/>
                    <a:pt x="84527" y="14700177"/>
                    <a:pt x="188886" y="14700177"/>
                  </a:cubicBezTo>
                  <a:lnTo>
                    <a:pt x="24195160" y="14700177"/>
                  </a:lnTo>
                  <a:cubicBezTo>
                    <a:pt x="24299521" y="14700177"/>
                    <a:pt x="24384025" y="14642785"/>
                    <a:pt x="24384025" y="14571926"/>
                  </a:cubicBezTo>
                  <a:lnTo>
                    <a:pt x="24384025" y="128250"/>
                  </a:lnTo>
                  <a:cubicBezTo>
                    <a:pt x="24384025" y="57392"/>
                    <a:pt x="24299521" y="0"/>
                    <a:pt x="2419516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5257" r="0" b="-525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292010" y="392208"/>
            <a:ext cx="7703980" cy="1089045"/>
            <a:chOff x="0" y="0"/>
            <a:chExt cx="2397245" cy="33887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97245" cy="338878"/>
            </a:xfrm>
            <a:custGeom>
              <a:avLst/>
              <a:gdLst/>
              <a:ahLst/>
              <a:cxnLst/>
              <a:rect r="r" b="b" t="t" l="l"/>
              <a:pathLst>
                <a:path h="338878" w="2397245">
                  <a:moveTo>
                    <a:pt x="100492" y="0"/>
                  </a:moveTo>
                  <a:lnTo>
                    <a:pt x="2296752" y="0"/>
                  </a:lnTo>
                  <a:cubicBezTo>
                    <a:pt x="2352253" y="0"/>
                    <a:pt x="2397245" y="44992"/>
                    <a:pt x="2397245" y="100492"/>
                  </a:cubicBezTo>
                  <a:lnTo>
                    <a:pt x="2397245" y="238385"/>
                  </a:lnTo>
                  <a:cubicBezTo>
                    <a:pt x="2397245" y="265037"/>
                    <a:pt x="2386657" y="290598"/>
                    <a:pt x="2367811" y="309444"/>
                  </a:cubicBezTo>
                  <a:cubicBezTo>
                    <a:pt x="2348965" y="328290"/>
                    <a:pt x="2323404" y="338878"/>
                    <a:pt x="2296752" y="338878"/>
                  </a:cubicBezTo>
                  <a:lnTo>
                    <a:pt x="100492" y="338878"/>
                  </a:lnTo>
                  <a:cubicBezTo>
                    <a:pt x="73840" y="338878"/>
                    <a:pt x="48280" y="328290"/>
                    <a:pt x="29434" y="309444"/>
                  </a:cubicBezTo>
                  <a:cubicBezTo>
                    <a:pt x="10588" y="290598"/>
                    <a:pt x="0" y="265037"/>
                    <a:pt x="0" y="238385"/>
                  </a:cubicBezTo>
                  <a:lnTo>
                    <a:pt x="0" y="100492"/>
                  </a:lnTo>
                  <a:cubicBezTo>
                    <a:pt x="0" y="44992"/>
                    <a:pt x="44992" y="0"/>
                    <a:pt x="100492" y="0"/>
                  </a:cubicBezTo>
                  <a:close/>
                </a:path>
              </a:pathLst>
            </a:custGeom>
            <a:solidFill>
              <a:srgbClr val="98D6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2397245" cy="39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514728" y="2127954"/>
            <a:ext cx="12297832" cy="7732262"/>
          </a:xfrm>
          <a:custGeom>
            <a:avLst/>
            <a:gdLst/>
            <a:ahLst/>
            <a:cxnLst/>
            <a:rect r="r" b="b" t="t" l="l"/>
            <a:pathLst>
              <a:path h="7732262" w="12297832">
                <a:moveTo>
                  <a:pt x="0" y="0"/>
                </a:moveTo>
                <a:lnTo>
                  <a:pt x="12297831" y="0"/>
                </a:lnTo>
                <a:lnTo>
                  <a:pt x="12297831" y="7732261"/>
                </a:lnTo>
                <a:lnTo>
                  <a:pt x="0" y="77322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633427" y="420288"/>
            <a:ext cx="6417490" cy="461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b="true">
                <a:solidFill>
                  <a:srgbClr val="1C1C2A"/>
                </a:solidFill>
                <a:latin typeface="Poppins Bold"/>
                <a:ea typeface="Poppins Bold"/>
                <a:cs typeface="Poppins Bold"/>
                <a:sym typeface="Poppins Bold"/>
              </a:rPr>
              <a:t>Economii estimate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633427" y="943264"/>
            <a:ext cx="7132770" cy="355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88"/>
              </a:lnSpc>
              <a:spcBef>
                <a:spcPct val="0"/>
              </a:spcBef>
            </a:pPr>
            <a:r>
              <a:rPr lang="en-US" sz="1925" spc="-23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Câți bani poți economisi cu soluțiile alese, în situația ta?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0" y="0"/>
            <a:ext cx="2066908" cy="976212"/>
          </a:xfrm>
          <a:custGeom>
            <a:avLst/>
            <a:gdLst/>
            <a:ahLst/>
            <a:cxnLst/>
            <a:rect r="r" b="b" t="t" l="l"/>
            <a:pathLst>
              <a:path h="976212" w="2066908">
                <a:moveTo>
                  <a:pt x="0" y="0"/>
                </a:moveTo>
                <a:lnTo>
                  <a:pt x="2066908" y="0"/>
                </a:lnTo>
                <a:lnTo>
                  <a:pt x="2066908" y="976212"/>
                </a:lnTo>
                <a:lnTo>
                  <a:pt x="0" y="976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79686"/>
            <a:ext cx="18288000" cy="11025169"/>
            <a:chOff x="0" y="0"/>
            <a:chExt cx="24384000" cy="147002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25" cy="14700177"/>
            </a:xfrm>
            <a:custGeom>
              <a:avLst/>
              <a:gdLst/>
              <a:ahLst/>
              <a:cxnLst/>
              <a:rect r="r" b="b" t="t" l="l"/>
              <a:pathLst>
                <a:path h="14700177" w="24384025">
                  <a:moveTo>
                    <a:pt x="188886" y="0"/>
                  </a:moveTo>
                  <a:cubicBezTo>
                    <a:pt x="84527" y="0"/>
                    <a:pt x="0" y="57392"/>
                    <a:pt x="0" y="128250"/>
                  </a:cubicBezTo>
                  <a:lnTo>
                    <a:pt x="0" y="14571926"/>
                  </a:lnTo>
                  <a:cubicBezTo>
                    <a:pt x="0" y="14642785"/>
                    <a:pt x="84527" y="14700177"/>
                    <a:pt x="188886" y="14700177"/>
                  </a:cubicBezTo>
                  <a:lnTo>
                    <a:pt x="24195160" y="14700177"/>
                  </a:lnTo>
                  <a:cubicBezTo>
                    <a:pt x="24299521" y="14700177"/>
                    <a:pt x="24384025" y="14642785"/>
                    <a:pt x="24384025" y="14571926"/>
                  </a:cubicBezTo>
                  <a:lnTo>
                    <a:pt x="24384025" y="128250"/>
                  </a:lnTo>
                  <a:cubicBezTo>
                    <a:pt x="24384025" y="57392"/>
                    <a:pt x="24299521" y="0"/>
                    <a:pt x="2419516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5257" r="0" b="-5257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460044" y="3344760"/>
            <a:ext cx="4217359" cy="5450545"/>
          </a:xfrm>
          <a:custGeom>
            <a:avLst/>
            <a:gdLst/>
            <a:ahLst/>
            <a:cxnLst/>
            <a:rect r="r" b="b" t="t" l="l"/>
            <a:pathLst>
              <a:path h="5450545" w="4217359">
                <a:moveTo>
                  <a:pt x="0" y="0"/>
                </a:moveTo>
                <a:lnTo>
                  <a:pt x="4217359" y="0"/>
                </a:lnTo>
                <a:lnTo>
                  <a:pt x="4217359" y="5450545"/>
                </a:lnTo>
                <a:lnTo>
                  <a:pt x="0" y="5450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70219" y="1374332"/>
            <a:ext cx="3386618" cy="1599518"/>
          </a:xfrm>
          <a:custGeom>
            <a:avLst/>
            <a:gdLst/>
            <a:ahLst/>
            <a:cxnLst/>
            <a:rect r="r" b="b" t="t" l="l"/>
            <a:pathLst>
              <a:path h="1599518" w="3386618">
                <a:moveTo>
                  <a:pt x="0" y="0"/>
                </a:moveTo>
                <a:lnTo>
                  <a:pt x="3386617" y="0"/>
                </a:lnTo>
                <a:lnTo>
                  <a:pt x="3386617" y="1599518"/>
                </a:lnTo>
                <a:lnTo>
                  <a:pt x="0" y="1599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745303" y="730791"/>
            <a:ext cx="12954619" cy="519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en-US" b="true" sz="297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Vă mulțumesc și ne revedem mâine la workshopul de la 9:15-10:15 !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035234" y="7626322"/>
            <a:ext cx="4870762" cy="1168983"/>
            <a:chOff x="0" y="0"/>
            <a:chExt cx="6494350" cy="155864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494350" cy="1558644"/>
            </a:xfrm>
            <a:custGeom>
              <a:avLst/>
              <a:gdLst/>
              <a:ahLst/>
              <a:cxnLst/>
              <a:rect r="r" b="b" t="t" l="l"/>
              <a:pathLst>
                <a:path h="1558644" w="6494350">
                  <a:moveTo>
                    <a:pt x="0" y="0"/>
                  </a:moveTo>
                  <a:lnTo>
                    <a:pt x="6494350" y="0"/>
                  </a:lnTo>
                  <a:lnTo>
                    <a:pt x="6494350" y="1558644"/>
                  </a:lnTo>
                  <a:lnTo>
                    <a:pt x="0" y="1558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1333354" y="412563"/>
              <a:ext cx="4910232" cy="6477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 spc="1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simulator.efden.org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995" y="-163571"/>
            <a:ext cx="18288000" cy="7155180"/>
          </a:xfrm>
          <a:custGeom>
            <a:avLst/>
            <a:gdLst/>
            <a:ahLst/>
            <a:cxnLst/>
            <a:rect r="r" b="b" t="t" l="l"/>
            <a:pathLst>
              <a:path h="7155180" w="18288000">
                <a:moveTo>
                  <a:pt x="0" y="0"/>
                </a:moveTo>
                <a:lnTo>
                  <a:pt x="18288000" y="0"/>
                </a:lnTo>
                <a:lnTo>
                  <a:pt x="18288000" y="7155180"/>
                </a:lnTo>
                <a:lnTo>
                  <a:pt x="0" y="7155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2436115" cy="1150591"/>
          </a:xfrm>
          <a:custGeom>
            <a:avLst/>
            <a:gdLst/>
            <a:ahLst/>
            <a:cxnLst/>
            <a:rect r="r" b="b" t="t" l="l"/>
            <a:pathLst>
              <a:path h="1150591" w="2436115">
                <a:moveTo>
                  <a:pt x="0" y="0"/>
                </a:moveTo>
                <a:lnTo>
                  <a:pt x="2436115" y="0"/>
                </a:lnTo>
                <a:lnTo>
                  <a:pt x="2436115" y="1150591"/>
                </a:lnTo>
                <a:lnTo>
                  <a:pt x="0" y="1150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186006" y="7782733"/>
            <a:ext cx="2268727" cy="2268727"/>
          </a:xfrm>
          <a:custGeom>
            <a:avLst/>
            <a:gdLst/>
            <a:ahLst/>
            <a:cxnLst/>
            <a:rect r="r" b="b" t="t" l="l"/>
            <a:pathLst>
              <a:path h="2268727" w="2268727">
                <a:moveTo>
                  <a:pt x="0" y="0"/>
                </a:moveTo>
                <a:lnTo>
                  <a:pt x="2268727" y="0"/>
                </a:lnTo>
                <a:lnTo>
                  <a:pt x="2268727" y="2268727"/>
                </a:lnTo>
                <a:lnTo>
                  <a:pt x="0" y="22687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454733" y="7703822"/>
            <a:ext cx="4033292" cy="2268727"/>
          </a:xfrm>
          <a:custGeom>
            <a:avLst/>
            <a:gdLst/>
            <a:ahLst/>
            <a:cxnLst/>
            <a:rect r="r" b="b" t="t" l="l"/>
            <a:pathLst>
              <a:path h="2268727" w="4033292">
                <a:moveTo>
                  <a:pt x="0" y="0"/>
                </a:moveTo>
                <a:lnTo>
                  <a:pt x="4033292" y="0"/>
                </a:lnTo>
                <a:lnTo>
                  <a:pt x="4033292" y="2268727"/>
                </a:lnTo>
                <a:lnTo>
                  <a:pt x="0" y="22687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62490" y="8394523"/>
            <a:ext cx="4033292" cy="863777"/>
          </a:xfrm>
          <a:custGeom>
            <a:avLst/>
            <a:gdLst/>
            <a:ahLst/>
            <a:cxnLst/>
            <a:rect r="r" b="b" t="t" l="l"/>
            <a:pathLst>
              <a:path h="863777" w="4033292">
                <a:moveTo>
                  <a:pt x="0" y="0"/>
                </a:moveTo>
                <a:lnTo>
                  <a:pt x="4033292" y="0"/>
                </a:lnTo>
                <a:lnTo>
                  <a:pt x="4033292" y="863777"/>
                </a:lnTo>
                <a:lnTo>
                  <a:pt x="0" y="8637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726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540256" y="8572210"/>
            <a:ext cx="3639557" cy="45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9"/>
              </a:lnSpc>
              <a:spcBef>
                <a:spcPct val="0"/>
              </a:spcBef>
            </a:pPr>
            <a:r>
              <a:rPr lang="en-US" b="true" sz="254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Alte proiecte realizate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009600" y="2079707"/>
            <a:ext cx="3268714" cy="190675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2054509" y="4739578"/>
            <a:ext cx="3178896" cy="1854356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0">
            <a:off x="0" y="0"/>
            <a:ext cx="2436115" cy="1150591"/>
          </a:xfrm>
          <a:custGeom>
            <a:avLst/>
            <a:gdLst/>
            <a:ahLst/>
            <a:cxnLst/>
            <a:rect r="r" b="b" t="t" l="l"/>
            <a:pathLst>
              <a:path h="1150591" w="2436115">
                <a:moveTo>
                  <a:pt x="0" y="0"/>
                </a:moveTo>
                <a:lnTo>
                  <a:pt x="2436115" y="0"/>
                </a:lnTo>
                <a:lnTo>
                  <a:pt x="2436115" y="1150591"/>
                </a:lnTo>
                <a:lnTo>
                  <a:pt x="0" y="11505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34915" y="1783437"/>
            <a:ext cx="1954205" cy="2001747"/>
          </a:xfrm>
          <a:custGeom>
            <a:avLst/>
            <a:gdLst/>
            <a:ahLst/>
            <a:cxnLst/>
            <a:rect r="r" b="b" t="t" l="l"/>
            <a:pathLst>
              <a:path h="2001747" w="1954205">
                <a:moveTo>
                  <a:pt x="0" y="0"/>
                </a:moveTo>
                <a:lnTo>
                  <a:pt x="1954206" y="0"/>
                </a:lnTo>
                <a:lnTo>
                  <a:pt x="1954206" y="2001747"/>
                </a:lnTo>
                <a:lnTo>
                  <a:pt x="0" y="20017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114976" y="4687005"/>
            <a:ext cx="2512942" cy="2066894"/>
          </a:xfrm>
          <a:custGeom>
            <a:avLst/>
            <a:gdLst/>
            <a:ahLst/>
            <a:cxnLst/>
            <a:rect r="r" b="b" t="t" l="l"/>
            <a:pathLst>
              <a:path h="2066894" w="2512942">
                <a:moveTo>
                  <a:pt x="0" y="0"/>
                </a:moveTo>
                <a:lnTo>
                  <a:pt x="2512942" y="0"/>
                </a:lnTo>
                <a:lnTo>
                  <a:pt x="2512942" y="2066895"/>
                </a:lnTo>
                <a:lnTo>
                  <a:pt x="0" y="20668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77402" y="7893624"/>
            <a:ext cx="1195834" cy="1591793"/>
          </a:xfrm>
          <a:custGeom>
            <a:avLst/>
            <a:gdLst/>
            <a:ahLst/>
            <a:cxnLst/>
            <a:rect r="r" b="b" t="t" l="l"/>
            <a:pathLst>
              <a:path h="1591793" w="1195834">
                <a:moveTo>
                  <a:pt x="0" y="0"/>
                </a:moveTo>
                <a:lnTo>
                  <a:pt x="1195835" y="0"/>
                </a:lnTo>
                <a:lnTo>
                  <a:pt x="1195835" y="1591793"/>
                </a:lnTo>
                <a:lnTo>
                  <a:pt x="0" y="15917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059090" y="2856977"/>
            <a:ext cx="4695686" cy="815876"/>
          </a:xfrm>
          <a:custGeom>
            <a:avLst/>
            <a:gdLst/>
            <a:ahLst/>
            <a:cxnLst/>
            <a:rect r="r" b="b" t="t" l="l"/>
            <a:pathLst>
              <a:path h="815876" w="4695686">
                <a:moveTo>
                  <a:pt x="0" y="0"/>
                </a:moveTo>
                <a:lnTo>
                  <a:pt x="4695687" y="0"/>
                </a:lnTo>
                <a:lnTo>
                  <a:pt x="4695687" y="815876"/>
                </a:lnTo>
                <a:lnTo>
                  <a:pt x="0" y="815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564040" y="3771214"/>
            <a:ext cx="4048881" cy="754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7"/>
              </a:lnSpc>
              <a:spcBef>
                <a:spcPct val="0"/>
              </a:spcBef>
            </a:pPr>
            <a:r>
              <a:rPr lang="en-US" b="true" sz="1397" spc="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</a:t>
            </a:r>
            <a:r>
              <a:rPr lang="en-US" b="true" sz="1397" spc="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conomii potențiale din reținerea căldurii</a:t>
            </a:r>
          </a:p>
          <a:p>
            <a:pPr algn="ctr">
              <a:lnSpc>
                <a:spcPts val="1957"/>
              </a:lnSpc>
              <a:spcBef>
                <a:spcPct val="0"/>
              </a:spcBef>
            </a:pPr>
            <a:r>
              <a:rPr lang="en-US" sz="1397" i="true" spc="5">
                <a:solidFill>
                  <a:srgbClr val="4A4A4A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Healthy buildings barometer 2024 - BPIE</a:t>
            </a:r>
          </a:p>
          <a:p>
            <a:pPr algn="ctr">
              <a:lnSpc>
                <a:spcPts val="1957"/>
              </a:lnSpc>
              <a:spcBef>
                <a:spcPct val="0"/>
              </a:spcBef>
            </a:pPr>
            <a:r>
              <a:rPr lang="en-US" sz="1397" i="true" spc="5">
                <a:solidFill>
                  <a:srgbClr val="4A4A4A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(Building Performance Insistute of Europe)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74993" y="6508848"/>
            <a:ext cx="3937929" cy="965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3"/>
              </a:lnSpc>
              <a:spcBef>
                <a:spcPct val="0"/>
              </a:spcBef>
            </a:pPr>
            <a:r>
              <a:rPr lang="en-US" b="true" sz="1359" spc="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</a:t>
            </a:r>
            <a:r>
              <a:rPr lang="en-US" b="true" sz="1359" spc="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ecuperări potențiale ale investițiilor publice doar din beneficii asupra sănătăți</a:t>
            </a:r>
            <a:r>
              <a:rPr lang="en-US" b="true" sz="1359" i="true" spc="5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i</a:t>
            </a:r>
          </a:p>
          <a:p>
            <a:pPr algn="ctr">
              <a:lnSpc>
                <a:spcPts val="1903"/>
              </a:lnSpc>
              <a:spcBef>
                <a:spcPct val="0"/>
              </a:spcBef>
            </a:pPr>
            <a:r>
              <a:rPr lang="en-US" sz="1359" i="true" spc="5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1359" i="true" spc="5">
                <a:solidFill>
                  <a:srgbClr val="4A4A4A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IEA, ‘Capturing the Multiple Benefits of Energy Efficiency’, 2015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807946" y="3903438"/>
            <a:ext cx="2819972" cy="559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7"/>
              </a:lnSpc>
              <a:spcBef>
                <a:spcPct val="0"/>
              </a:spcBef>
            </a:pPr>
            <a:r>
              <a:rPr lang="en-US" sz="1597" spc="6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“Potențiale”, dar cum, în ce condiții, cât m-ar costa?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453885" y="6982500"/>
            <a:ext cx="3923798" cy="559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7"/>
              </a:lnSpc>
              <a:spcBef>
                <a:spcPct val="0"/>
              </a:spcBef>
            </a:pPr>
            <a:r>
              <a:rPr lang="en-US" sz="1597" spc="6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“Mă simt obosit, demotivat și nu mă pot concentra, nu știu de ce...”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23545" y="8141190"/>
            <a:ext cx="3040823" cy="1436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2"/>
              </a:lnSpc>
            </a:pPr>
            <a:r>
              <a:rPr lang="en-US" sz="26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Economii de</a:t>
            </a:r>
          </a:p>
          <a:p>
            <a:pPr algn="ctr">
              <a:lnSpc>
                <a:spcPts val="3752"/>
              </a:lnSpc>
            </a:pPr>
            <a:r>
              <a:rPr lang="en-US" sz="2680" b="true">
                <a:solidFill>
                  <a:srgbClr val="00D945"/>
                </a:solidFill>
                <a:latin typeface="Poppins Bold"/>
                <a:ea typeface="Poppins Bold"/>
                <a:cs typeface="Poppins Bold"/>
                <a:sym typeface="Poppins Bold"/>
              </a:rPr>
              <a:t>7%/°C în minus</a:t>
            </a:r>
            <a:r>
              <a:rPr lang="en-US" sz="26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3752"/>
              </a:lnSpc>
              <a:spcBef>
                <a:spcPct val="0"/>
              </a:spcBef>
            </a:pPr>
            <a:r>
              <a:rPr lang="en-US" sz="26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până la 20°C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313420" y="9577305"/>
            <a:ext cx="4305632" cy="283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37"/>
              </a:lnSpc>
              <a:spcBef>
                <a:spcPct val="0"/>
              </a:spcBef>
            </a:pPr>
            <a:r>
              <a:rPr lang="en-US" sz="1597" spc="6" strike="noStrike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“Eu nu pot sta la mai puțin de 23°C”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5517220" y="413888"/>
            <a:ext cx="5936665" cy="1304441"/>
            <a:chOff x="0" y="0"/>
            <a:chExt cx="1255495" cy="27586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55495" cy="275865"/>
            </a:xfrm>
            <a:custGeom>
              <a:avLst/>
              <a:gdLst/>
              <a:ahLst/>
              <a:cxnLst/>
              <a:rect r="r" b="b" t="t" l="l"/>
              <a:pathLst>
                <a:path h="275865" w="1255495">
                  <a:moveTo>
                    <a:pt x="130409" y="0"/>
                  </a:moveTo>
                  <a:lnTo>
                    <a:pt x="1125086" y="0"/>
                  </a:lnTo>
                  <a:cubicBezTo>
                    <a:pt x="1197109" y="0"/>
                    <a:pt x="1255495" y="58386"/>
                    <a:pt x="1255495" y="130409"/>
                  </a:cubicBezTo>
                  <a:lnTo>
                    <a:pt x="1255495" y="145457"/>
                  </a:lnTo>
                  <a:cubicBezTo>
                    <a:pt x="1255495" y="217479"/>
                    <a:pt x="1197109" y="275865"/>
                    <a:pt x="1125086" y="275865"/>
                  </a:cubicBezTo>
                  <a:lnTo>
                    <a:pt x="130409" y="275865"/>
                  </a:lnTo>
                  <a:cubicBezTo>
                    <a:pt x="58386" y="275865"/>
                    <a:pt x="0" y="217479"/>
                    <a:pt x="0" y="145457"/>
                  </a:cubicBezTo>
                  <a:lnTo>
                    <a:pt x="0" y="130409"/>
                  </a:lnTo>
                  <a:cubicBezTo>
                    <a:pt x="0" y="58386"/>
                    <a:pt x="58386" y="0"/>
                    <a:pt x="130409" y="0"/>
                  </a:cubicBezTo>
                  <a:close/>
                </a:path>
              </a:pathLst>
            </a:custGeom>
            <a:solidFill>
              <a:srgbClr val="98D6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1255495" cy="3330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5887718" y="443598"/>
            <a:ext cx="5282623" cy="1138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10"/>
              </a:lnSpc>
            </a:pPr>
            <a:r>
              <a:rPr lang="en-US" sz="322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Beneficiile există în teorie.</a:t>
            </a:r>
          </a:p>
          <a:p>
            <a:pPr algn="ctr">
              <a:lnSpc>
                <a:spcPts val="4510"/>
              </a:lnSpc>
              <a:spcBef>
                <a:spcPct val="0"/>
              </a:spcBef>
            </a:pPr>
            <a:r>
              <a:rPr lang="en-US" sz="322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</a:t>
            </a:r>
            <a:r>
              <a:rPr lang="en-US" sz="322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arierele apar în practică.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46266" y="9530438"/>
            <a:ext cx="4795382" cy="489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03"/>
              </a:lnSpc>
              <a:spcBef>
                <a:spcPct val="0"/>
              </a:spcBef>
            </a:pPr>
            <a:r>
              <a:rPr lang="en-US" sz="1359" i="true" spc="5" strike="noStrike" u="none">
                <a:solidFill>
                  <a:srgbClr val="4A4A4A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Agenția Federală de Mediu din Germania (Umweltbundesamt)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6059090" y="6010691"/>
            <a:ext cx="4695686" cy="815876"/>
          </a:xfrm>
          <a:custGeom>
            <a:avLst/>
            <a:gdLst/>
            <a:ahLst/>
            <a:cxnLst/>
            <a:rect r="r" b="b" t="t" l="l"/>
            <a:pathLst>
              <a:path h="815876" w="4695686">
                <a:moveTo>
                  <a:pt x="0" y="0"/>
                </a:moveTo>
                <a:lnTo>
                  <a:pt x="4695687" y="0"/>
                </a:lnTo>
                <a:lnTo>
                  <a:pt x="4695687" y="815876"/>
                </a:lnTo>
                <a:lnTo>
                  <a:pt x="0" y="815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059090" y="8762188"/>
            <a:ext cx="4695686" cy="815876"/>
          </a:xfrm>
          <a:custGeom>
            <a:avLst/>
            <a:gdLst/>
            <a:ahLst/>
            <a:cxnLst/>
            <a:rect r="r" b="b" t="t" l="l"/>
            <a:pathLst>
              <a:path h="815876" w="4695686">
                <a:moveTo>
                  <a:pt x="0" y="0"/>
                </a:moveTo>
                <a:lnTo>
                  <a:pt x="4695687" y="0"/>
                </a:lnTo>
                <a:lnTo>
                  <a:pt x="4695687" y="815875"/>
                </a:lnTo>
                <a:lnTo>
                  <a:pt x="0" y="815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765" y="1156731"/>
            <a:ext cx="18288000" cy="8891020"/>
            <a:chOff x="0" y="0"/>
            <a:chExt cx="29988878" cy="14579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988892" cy="14579600"/>
            </a:xfrm>
            <a:custGeom>
              <a:avLst/>
              <a:gdLst/>
              <a:ahLst/>
              <a:cxnLst/>
              <a:rect r="r" b="b" t="t" l="l"/>
              <a:pathLst>
                <a:path h="14579600" w="29988892">
                  <a:moveTo>
                    <a:pt x="0" y="0"/>
                  </a:moveTo>
                  <a:lnTo>
                    <a:pt x="29988892" y="0"/>
                  </a:lnTo>
                  <a:lnTo>
                    <a:pt x="29988892" y="14579600"/>
                  </a:lnTo>
                  <a:lnTo>
                    <a:pt x="0" y="1457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46439" y="1371254"/>
            <a:ext cx="17451594" cy="8054149"/>
            <a:chOff x="0" y="0"/>
            <a:chExt cx="21463000" cy="99054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63500" y="63500"/>
              <a:ext cx="21336000" cy="9778492"/>
            </a:xfrm>
            <a:custGeom>
              <a:avLst/>
              <a:gdLst/>
              <a:ahLst/>
              <a:cxnLst/>
              <a:rect r="r" b="b" t="t" l="l"/>
              <a:pathLst>
                <a:path h="9778492" w="21336000">
                  <a:moveTo>
                    <a:pt x="21336000" y="9778492"/>
                  </a:moveTo>
                  <a:lnTo>
                    <a:pt x="0" y="9778492"/>
                  </a:lnTo>
                  <a:lnTo>
                    <a:pt x="0" y="152400"/>
                  </a:lnTo>
                  <a:cubicBezTo>
                    <a:pt x="0" y="68199"/>
                    <a:pt x="68199" y="0"/>
                    <a:pt x="152400" y="0"/>
                  </a:cubicBezTo>
                  <a:lnTo>
                    <a:pt x="21183600" y="0"/>
                  </a:lnTo>
                  <a:cubicBezTo>
                    <a:pt x="21267801" y="0"/>
                    <a:pt x="21336000" y="68199"/>
                    <a:pt x="21336000" y="152400"/>
                  </a:cubicBezTo>
                  <a:close/>
                </a:path>
              </a:pathLst>
            </a:custGeom>
            <a:solidFill>
              <a:srgbClr val="FBD11B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535029" y="3459226"/>
              <a:ext cx="9016366" cy="2002917"/>
            </a:xfrm>
            <a:custGeom>
              <a:avLst/>
              <a:gdLst/>
              <a:ahLst/>
              <a:cxnLst/>
              <a:rect r="r" b="b" t="t" l="l"/>
              <a:pathLst>
                <a:path h="2002917" w="9016366">
                  <a:moveTo>
                    <a:pt x="8940165" y="2002917"/>
                  </a:moveTo>
                  <a:lnTo>
                    <a:pt x="76200" y="2002917"/>
                  </a:lnTo>
                  <a:cubicBezTo>
                    <a:pt x="34163" y="2002917"/>
                    <a:pt x="0" y="1968754"/>
                    <a:pt x="0" y="1926717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lnTo>
                    <a:pt x="8940166" y="0"/>
                  </a:lnTo>
                  <a:cubicBezTo>
                    <a:pt x="8982202" y="0"/>
                    <a:pt x="9016366" y="34163"/>
                    <a:pt x="9016366" y="76200"/>
                  </a:cubicBezTo>
                  <a:lnTo>
                    <a:pt x="9016366" y="1926717"/>
                  </a:lnTo>
                  <a:cubicBezTo>
                    <a:pt x="9016366" y="1968754"/>
                    <a:pt x="8982202" y="2002917"/>
                    <a:pt x="8940166" y="2002917"/>
                  </a:cubicBezTo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994708" y="1848271"/>
            <a:ext cx="7998418" cy="7101764"/>
            <a:chOff x="0" y="0"/>
            <a:chExt cx="13115900" cy="1164555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115925" cy="11645519"/>
            </a:xfrm>
            <a:custGeom>
              <a:avLst/>
              <a:gdLst/>
              <a:ahLst/>
              <a:cxnLst/>
              <a:rect r="r" b="b" t="t" l="l"/>
              <a:pathLst>
                <a:path h="11645519" w="13115925">
                  <a:moveTo>
                    <a:pt x="101600" y="0"/>
                  </a:moveTo>
                  <a:cubicBezTo>
                    <a:pt x="45466" y="0"/>
                    <a:pt x="0" y="45466"/>
                    <a:pt x="0" y="101600"/>
                  </a:cubicBezTo>
                  <a:lnTo>
                    <a:pt x="0" y="11543919"/>
                  </a:lnTo>
                  <a:cubicBezTo>
                    <a:pt x="0" y="11600052"/>
                    <a:pt x="45466" y="11645519"/>
                    <a:pt x="101600" y="11645519"/>
                  </a:cubicBezTo>
                  <a:lnTo>
                    <a:pt x="13014325" y="11645519"/>
                  </a:lnTo>
                  <a:cubicBezTo>
                    <a:pt x="13070460" y="11645519"/>
                    <a:pt x="13115925" y="11600052"/>
                    <a:pt x="13115925" y="11543919"/>
                  </a:cubicBezTo>
                  <a:lnTo>
                    <a:pt x="13115925" y="101600"/>
                  </a:lnTo>
                  <a:cubicBezTo>
                    <a:pt x="13115925" y="45466"/>
                    <a:pt x="13070460" y="0"/>
                    <a:pt x="13014325" y="0"/>
                  </a:cubicBezTo>
                  <a:close/>
                </a:path>
              </a:pathLst>
            </a:custGeom>
            <a:blipFill>
              <a:blip r:embed="rId3"/>
              <a:stretch>
                <a:fillRect l="-2284" t="0" r="-2284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430915" y="1917153"/>
            <a:ext cx="501599" cy="558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6"/>
              </a:lnSpc>
            </a:pPr>
            <a:r>
              <a:rPr lang="en-US" sz="321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→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430915" y="6118842"/>
            <a:ext cx="501599" cy="558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6"/>
              </a:lnSpc>
            </a:pPr>
            <a:r>
              <a:rPr lang="en-US" sz="321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→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922454" y="1959201"/>
            <a:ext cx="1544203" cy="516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0"/>
              </a:lnSpc>
            </a:pPr>
            <a:r>
              <a:rPr lang="en-US" b="true" sz="2771" spc="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Ce este?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922454" y="6160897"/>
            <a:ext cx="2213492" cy="516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0"/>
              </a:lnSpc>
            </a:pPr>
            <a:r>
              <a:rPr lang="en-US" b="true" sz="2771" spc="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Pentru cine?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55175" y="6819631"/>
            <a:ext cx="6676963" cy="2017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30"/>
              </a:lnSpc>
            </a:pPr>
            <a:r>
              <a:rPr lang="en-US" sz="219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Tuturor proprietarilor de locuințe care urmăresc </a:t>
            </a:r>
            <a:r>
              <a:rPr lang="en-US" b="true" sz="219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eficientizarea costurilor</a:t>
            </a:r>
            <a:r>
              <a:rPr lang="en-US" sz="219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la utilități, dar care au nevoie de o evaluare clară a stării actuale a locuinței, de </a:t>
            </a:r>
            <a:r>
              <a:rPr lang="en-US" b="true" sz="219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soluții tehnice</a:t>
            </a:r>
            <a:r>
              <a:rPr lang="en-US" sz="219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renovare și de o </a:t>
            </a:r>
            <a:r>
              <a:rPr lang="en-US" b="true" sz="219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estimare a economiilor</a:t>
            </a:r>
            <a:r>
              <a:rPr lang="en-US" sz="219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realizabile în raport cu bugetul disponibil.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55175" y="2617935"/>
            <a:ext cx="7495486" cy="1351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0"/>
              </a:lnSpc>
            </a:pPr>
            <a:r>
              <a:rPr lang="en-US" sz="219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 instrument </a:t>
            </a:r>
            <a:r>
              <a:rPr lang="en-US" b="true" sz="219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online, gratuit</a:t>
            </a:r>
            <a:r>
              <a:rPr lang="en-US" sz="219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conceput pentru a democratiza eficiența energetică oferind utilizatorilor o diagnoză rapidă a locuinței și facilitarea tranziției către clădiri sănătoase și facturi mai mici.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23168" y="4336890"/>
            <a:ext cx="6900229" cy="1326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82"/>
              </a:lnSpc>
            </a:pPr>
            <a:r>
              <a:rPr lang="en-US" sz="173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Deși România are peste 300.000 de prosumatori, mai puțin de jumătate este auto-consumată. Totodată, restul de milioane de consumatorii de energie (electrică și termică deopotrivă) rămân vulnerabili în fața facturilor mari din cauza fondului construit învechit.</a:t>
            </a:r>
          </a:p>
        </p:txBody>
      </p:sp>
      <p:grpSp>
        <p:nvGrpSpPr>
          <p:cNvPr name="Group 16" id="16"/>
          <p:cNvGrpSpPr/>
          <p:nvPr/>
        </p:nvGrpSpPr>
        <p:grpSpPr>
          <a:xfrm rot="5400000">
            <a:off x="1443034" y="1399952"/>
            <a:ext cx="7101764" cy="7998418"/>
            <a:chOff x="0" y="0"/>
            <a:chExt cx="11645557" cy="131159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645519" cy="13115962"/>
            </a:xfrm>
            <a:custGeom>
              <a:avLst/>
              <a:gdLst/>
              <a:ahLst/>
              <a:cxnLst/>
              <a:rect r="r" b="b" t="t" l="l"/>
              <a:pathLst>
                <a:path h="13115962" w="11645519">
                  <a:moveTo>
                    <a:pt x="0" y="12973792"/>
                  </a:moveTo>
                  <a:cubicBezTo>
                    <a:pt x="0" y="13052355"/>
                    <a:pt x="45466" y="13115962"/>
                    <a:pt x="101600" y="13115962"/>
                  </a:cubicBezTo>
                  <a:lnTo>
                    <a:pt x="11543919" y="13115962"/>
                  </a:lnTo>
                  <a:cubicBezTo>
                    <a:pt x="11600052" y="13115962"/>
                    <a:pt x="11645519" y="13052355"/>
                    <a:pt x="11645519" y="12973792"/>
                  </a:cubicBezTo>
                  <a:lnTo>
                    <a:pt x="11645519" y="142196"/>
                  </a:lnTo>
                  <a:cubicBezTo>
                    <a:pt x="11645519" y="63633"/>
                    <a:pt x="11600052" y="0"/>
                    <a:pt x="11543919" y="0"/>
                  </a:cubicBezTo>
                  <a:lnTo>
                    <a:pt x="101600" y="0"/>
                  </a:lnTo>
                  <a:cubicBezTo>
                    <a:pt x="45466" y="0"/>
                    <a:pt x="0" y="63633"/>
                    <a:pt x="0" y="142196"/>
                  </a:cubicBezTo>
                  <a:lnTo>
                    <a:pt x="0" y="12973792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6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418425" y="4898089"/>
            <a:ext cx="6389104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2"/>
              </a:lnSpc>
            </a:pPr>
            <a:r>
              <a:rPr lang="en-US" b="true" sz="440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Simulatorul de Eficiență Energetică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34765" y="147639"/>
            <a:ext cx="2436115" cy="1150591"/>
          </a:xfrm>
          <a:custGeom>
            <a:avLst/>
            <a:gdLst/>
            <a:ahLst/>
            <a:cxnLst/>
            <a:rect r="r" b="b" t="t" l="l"/>
            <a:pathLst>
              <a:path h="1150591" w="2436115">
                <a:moveTo>
                  <a:pt x="0" y="0"/>
                </a:moveTo>
                <a:lnTo>
                  <a:pt x="2436115" y="0"/>
                </a:lnTo>
                <a:lnTo>
                  <a:pt x="2436115" y="1150591"/>
                </a:lnTo>
                <a:lnTo>
                  <a:pt x="0" y="11505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5914" y="1366728"/>
            <a:ext cx="17348303" cy="7950874"/>
            <a:chOff x="0" y="0"/>
            <a:chExt cx="21336000" cy="9778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336000" cy="9778492"/>
            </a:xfrm>
            <a:custGeom>
              <a:avLst/>
              <a:gdLst/>
              <a:ahLst/>
              <a:cxnLst/>
              <a:rect r="r" b="b" t="t" l="l"/>
              <a:pathLst>
                <a:path h="9778492" w="21336000">
                  <a:moveTo>
                    <a:pt x="21336000" y="9778492"/>
                  </a:moveTo>
                  <a:lnTo>
                    <a:pt x="0" y="9778492"/>
                  </a:lnTo>
                  <a:lnTo>
                    <a:pt x="0" y="152400"/>
                  </a:lnTo>
                  <a:cubicBezTo>
                    <a:pt x="0" y="68199"/>
                    <a:pt x="68199" y="0"/>
                    <a:pt x="152400" y="0"/>
                  </a:cubicBezTo>
                  <a:lnTo>
                    <a:pt x="21183600" y="0"/>
                  </a:lnTo>
                  <a:cubicBezTo>
                    <a:pt x="21267801" y="0"/>
                    <a:pt x="21336000" y="68199"/>
                    <a:pt x="21336000" y="152400"/>
                  </a:cubicBezTo>
                  <a:close/>
                </a:path>
              </a:pathLst>
            </a:custGeom>
            <a:solidFill>
              <a:srgbClr val="FBD11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7004289" y="1792118"/>
            <a:ext cx="10566225" cy="7101752"/>
            <a:chOff x="0" y="0"/>
            <a:chExt cx="2566911" cy="17252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66911" cy="1725268"/>
            </a:xfrm>
            <a:custGeom>
              <a:avLst/>
              <a:gdLst/>
              <a:ahLst/>
              <a:cxnLst/>
              <a:rect r="r" b="b" t="t" l="l"/>
              <a:pathLst>
                <a:path h="1725268" w="2566911">
                  <a:moveTo>
                    <a:pt x="6594" y="0"/>
                  </a:moveTo>
                  <a:lnTo>
                    <a:pt x="2560317" y="0"/>
                  </a:lnTo>
                  <a:cubicBezTo>
                    <a:pt x="2562066" y="0"/>
                    <a:pt x="2563743" y="695"/>
                    <a:pt x="2564979" y="1931"/>
                  </a:cubicBezTo>
                  <a:cubicBezTo>
                    <a:pt x="2566216" y="3168"/>
                    <a:pt x="2566911" y="4845"/>
                    <a:pt x="2566911" y="6594"/>
                  </a:cubicBezTo>
                  <a:lnTo>
                    <a:pt x="2566911" y="1718673"/>
                  </a:lnTo>
                  <a:cubicBezTo>
                    <a:pt x="2566911" y="1720422"/>
                    <a:pt x="2566216" y="1722100"/>
                    <a:pt x="2564979" y="1723336"/>
                  </a:cubicBezTo>
                  <a:cubicBezTo>
                    <a:pt x="2563743" y="1724573"/>
                    <a:pt x="2562066" y="1725268"/>
                    <a:pt x="2560317" y="1725268"/>
                  </a:cubicBezTo>
                  <a:lnTo>
                    <a:pt x="6594" y="1725268"/>
                  </a:lnTo>
                  <a:cubicBezTo>
                    <a:pt x="4845" y="1725268"/>
                    <a:pt x="3168" y="1724573"/>
                    <a:pt x="1931" y="1723336"/>
                  </a:cubicBezTo>
                  <a:cubicBezTo>
                    <a:pt x="695" y="1722100"/>
                    <a:pt x="0" y="1720422"/>
                    <a:pt x="0" y="1718673"/>
                  </a:cubicBezTo>
                  <a:lnTo>
                    <a:pt x="0" y="6594"/>
                  </a:lnTo>
                  <a:cubicBezTo>
                    <a:pt x="0" y="4845"/>
                    <a:pt x="695" y="3168"/>
                    <a:pt x="1931" y="1931"/>
                  </a:cubicBezTo>
                  <a:cubicBezTo>
                    <a:pt x="3168" y="695"/>
                    <a:pt x="4845" y="0"/>
                    <a:pt x="65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2566911" cy="1753843"/>
            </a:xfrm>
            <a:prstGeom prst="rect">
              <a:avLst/>
            </a:prstGeom>
          </p:spPr>
          <p:txBody>
            <a:bodyPr anchor="ctr" rtlCol="false" tIns="41305" lIns="41305" bIns="41305" rIns="41305"/>
            <a:lstStyle/>
            <a:p>
              <a:pPr algn="ctr">
                <a:lnSpc>
                  <a:spcPts val="204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82547" y="1792118"/>
            <a:ext cx="5714910" cy="7101752"/>
            <a:chOff x="0" y="0"/>
            <a:chExt cx="9371394" cy="1164555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371457" cy="11645519"/>
            </a:xfrm>
            <a:custGeom>
              <a:avLst/>
              <a:gdLst/>
              <a:ahLst/>
              <a:cxnLst/>
              <a:rect r="r" b="b" t="t" l="l"/>
              <a:pathLst>
                <a:path h="11645519" w="9371457">
                  <a:moveTo>
                    <a:pt x="101600" y="0"/>
                  </a:moveTo>
                  <a:cubicBezTo>
                    <a:pt x="45466" y="0"/>
                    <a:pt x="0" y="45466"/>
                    <a:pt x="0" y="101600"/>
                  </a:cubicBezTo>
                  <a:lnTo>
                    <a:pt x="0" y="11543919"/>
                  </a:lnTo>
                  <a:cubicBezTo>
                    <a:pt x="0" y="11600052"/>
                    <a:pt x="45466" y="11645519"/>
                    <a:pt x="101600" y="11645519"/>
                  </a:cubicBezTo>
                  <a:lnTo>
                    <a:pt x="9269857" y="11645519"/>
                  </a:lnTo>
                  <a:cubicBezTo>
                    <a:pt x="9325990" y="11645519"/>
                    <a:pt x="9371457" y="11600052"/>
                    <a:pt x="9371457" y="11543919"/>
                  </a:cubicBezTo>
                  <a:lnTo>
                    <a:pt x="9371457" y="101600"/>
                  </a:lnTo>
                  <a:cubicBezTo>
                    <a:pt x="9371457" y="45466"/>
                    <a:pt x="9325990" y="0"/>
                    <a:pt x="9269857" y="0"/>
                  </a:cubicBezTo>
                  <a:close/>
                </a:path>
              </a:pathLst>
            </a:custGeom>
            <a:blipFill>
              <a:blip r:embed="rId2"/>
              <a:stretch>
                <a:fillRect l="-23175" t="0" r="-23175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5400000">
            <a:off x="289126" y="2485547"/>
            <a:ext cx="7101752" cy="5714910"/>
            <a:chOff x="0" y="0"/>
            <a:chExt cx="11645557" cy="93713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645519" cy="9371457"/>
            </a:xfrm>
            <a:custGeom>
              <a:avLst/>
              <a:gdLst/>
              <a:ahLst/>
              <a:cxnLst/>
              <a:rect r="r" b="b" t="t" l="l"/>
              <a:pathLst>
                <a:path h="9371457" w="11645519">
                  <a:moveTo>
                    <a:pt x="0" y="9269857"/>
                  </a:moveTo>
                  <a:cubicBezTo>
                    <a:pt x="0" y="9325990"/>
                    <a:pt x="45466" y="9371457"/>
                    <a:pt x="101600" y="9371457"/>
                  </a:cubicBezTo>
                  <a:lnTo>
                    <a:pt x="11543919" y="9371457"/>
                  </a:lnTo>
                  <a:cubicBezTo>
                    <a:pt x="11600052" y="9371457"/>
                    <a:pt x="11645519" y="9325990"/>
                    <a:pt x="11645519" y="9269857"/>
                  </a:cubicBezTo>
                  <a:lnTo>
                    <a:pt x="11645519" y="101600"/>
                  </a:lnTo>
                  <a:cubicBezTo>
                    <a:pt x="11645519" y="45466"/>
                    <a:pt x="11600052" y="0"/>
                    <a:pt x="11543919" y="0"/>
                  </a:cubicBezTo>
                  <a:lnTo>
                    <a:pt x="101600" y="0"/>
                  </a:lnTo>
                  <a:cubicBezTo>
                    <a:pt x="45466" y="0"/>
                    <a:pt x="0" y="45466"/>
                    <a:pt x="0" y="101600"/>
                  </a:cubicBezTo>
                  <a:lnTo>
                    <a:pt x="0" y="9269857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6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421580" y="2921555"/>
            <a:ext cx="3454008" cy="2036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82"/>
              </a:lnSpc>
            </a:pPr>
            <a:r>
              <a:rPr lang="en-US" b="true" sz="440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Simulator de Eficiență Energetică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23041" y="3796344"/>
            <a:ext cx="6417490" cy="461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true">
                <a:solidFill>
                  <a:srgbClr val="1C1C2A"/>
                </a:solidFill>
                <a:latin typeface="Poppins Bold"/>
                <a:ea typeface="Poppins Bold"/>
                <a:cs typeface="Poppins Bold"/>
                <a:sym typeface="Poppins Bold"/>
              </a:rPr>
              <a:t>Maparea apartamentului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23041" y="4319379"/>
            <a:ext cx="8424266" cy="1079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8"/>
              </a:lnSpc>
            </a:pPr>
            <a:r>
              <a:rPr lang="en-US" sz="1925" spc="-23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Introducere interactivă vizuală a geometriei, ferestrelor, vecinilor și orientării apartamentului</a:t>
            </a:r>
          </a:p>
          <a:p>
            <a:pPr algn="l" marL="0" indent="0" lvl="0">
              <a:lnSpc>
                <a:spcPts val="2888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8223041" y="5208261"/>
            <a:ext cx="5943162" cy="46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2"/>
              </a:lnSpc>
            </a:pPr>
            <a:r>
              <a:rPr lang="en-US" sz="2421" b="true">
                <a:solidFill>
                  <a:srgbClr val="1C1C2A"/>
                </a:solidFill>
                <a:latin typeface="Poppins Bold"/>
                <a:ea typeface="Poppins Bold"/>
                <a:cs typeface="Poppins Bold"/>
                <a:sym typeface="Poppins Bold"/>
              </a:rPr>
              <a:t>Audit digital instant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23041" y="5794639"/>
            <a:ext cx="8683529" cy="726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06"/>
              </a:lnSpc>
              <a:spcBef>
                <a:spcPct val="0"/>
              </a:spcBef>
            </a:pPr>
            <a:r>
              <a:rPr lang="en-US" sz="1937" spc="-23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Clasificarea energetică a apartamentului tău,</a:t>
            </a:r>
            <a:r>
              <a:rPr lang="en-US" b="true" sz="1937" spc="-23">
                <a:solidFill>
                  <a:srgbClr val="545454"/>
                </a:solidFill>
                <a:latin typeface="Poppins Bold"/>
                <a:ea typeface="Poppins Bold"/>
                <a:cs typeface="Poppins Bold"/>
                <a:sym typeface="Poppins Bold"/>
              </a:rPr>
              <a:t> conform MC-001</a:t>
            </a:r>
            <a:r>
              <a:rPr lang="en-US" sz="1937" spc="-23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, înainte și după renovare.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223041" y="2535324"/>
            <a:ext cx="7132770" cy="1441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8"/>
              </a:lnSpc>
            </a:pPr>
            <a:r>
              <a:rPr lang="en-US" sz="1925" spc="-23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Întrebări simple, formulate </a:t>
            </a:r>
            <a:r>
              <a:rPr lang="en-US" sz="1925" spc="-23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pentru publicul larg</a:t>
            </a:r>
          </a:p>
          <a:p>
            <a:pPr algn="l">
              <a:lnSpc>
                <a:spcPts val="2888"/>
              </a:lnSpc>
            </a:pPr>
            <a:r>
              <a:rPr lang="en-US" sz="1925" spc="-23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Ia în calcul cel puțin 28 input-uri </a:t>
            </a:r>
          </a:p>
          <a:p>
            <a:pPr algn="l">
              <a:lnSpc>
                <a:spcPts val="2888"/>
              </a:lnSpc>
            </a:pPr>
            <a:r>
              <a:rPr lang="en-US" sz="1925" spc="-23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Timp mediu de completare ~10 minute</a:t>
            </a:r>
          </a:p>
          <a:p>
            <a:pPr algn="l" marL="0" indent="0" lvl="0">
              <a:lnSpc>
                <a:spcPts val="2888"/>
              </a:lnSpc>
              <a:spcBef>
                <a:spcPct val="0"/>
              </a:spcBef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8223041" y="2012289"/>
            <a:ext cx="6417490" cy="461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true">
                <a:solidFill>
                  <a:srgbClr val="1C1C2A"/>
                </a:solidFill>
                <a:latin typeface="Poppins Bold"/>
                <a:ea typeface="Poppins Bold"/>
                <a:cs typeface="Poppins Bold"/>
                <a:sym typeface="Poppins Bold"/>
              </a:rPr>
              <a:t>Chestionar tip grilă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225610" y="6667874"/>
            <a:ext cx="6417490" cy="461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true">
                <a:solidFill>
                  <a:srgbClr val="1C1C2A"/>
                </a:solidFill>
                <a:latin typeface="Poppins Bold"/>
                <a:ea typeface="Poppins Bold"/>
                <a:cs typeface="Poppins Bold"/>
                <a:sym typeface="Poppins Bold"/>
              </a:rPr>
              <a:t>Economii estimate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225610" y="7195631"/>
            <a:ext cx="8918403" cy="355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88"/>
              </a:lnSpc>
              <a:spcBef>
                <a:spcPct val="0"/>
              </a:spcBef>
            </a:pPr>
            <a:r>
              <a:rPr lang="en-US" sz="1925" spc="-23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Calculează economii lunare și anuale pentru fiecare soluție recomandată</a:t>
            </a:r>
            <a:r>
              <a:rPr lang="en-US" sz="1925" spc="-23" strike="noStrike" u="none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225610" y="7775843"/>
            <a:ext cx="6417490" cy="461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true">
                <a:solidFill>
                  <a:srgbClr val="1C1C2A"/>
                </a:solidFill>
                <a:latin typeface="Poppins Bold"/>
                <a:ea typeface="Poppins Bold"/>
                <a:cs typeface="Poppins Bold"/>
                <a:sym typeface="Poppins Bold"/>
              </a:rPr>
              <a:t>Harta investițiilor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225610" y="8298878"/>
            <a:ext cx="7362563" cy="355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88"/>
              </a:lnSpc>
              <a:spcBef>
                <a:spcPct val="0"/>
              </a:spcBef>
            </a:pPr>
            <a:r>
              <a:rPr lang="en-US" sz="1925" spc="-23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Ce schimbăm? (Izolație </a:t>
            </a:r>
            <a:r>
              <a:rPr lang="en-US" sz="1925" spc="-23" strike="noStrike" u="none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vs. Climatizare vs. Comportam</a:t>
            </a:r>
            <a:r>
              <a:rPr lang="en-US" sz="1925" spc="-23" strike="noStrike" u="none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ent</a:t>
            </a:r>
            <a:r>
              <a:rPr lang="en-US" sz="1925" spc="-23" strike="noStrike" u="none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).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7428220" y="2048846"/>
            <a:ext cx="623097" cy="623087"/>
            <a:chOff x="0" y="0"/>
            <a:chExt cx="623100" cy="62308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63500" y="63500"/>
              <a:ext cx="496062" cy="496062"/>
            </a:xfrm>
            <a:custGeom>
              <a:avLst/>
              <a:gdLst/>
              <a:ahLst/>
              <a:cxnLst/>
              <a:rect r="r" b="b" t="t" l="l"/>
              <a:pathLst>
                <a:path h="496062" w="496062">
                  <a:moveTo>
                    <a:pt x="496062" y="248031"/>
                  </a:moveTo>
                  <a:cubicBezTo>
                    <a:pt x="496062" y="110998"/>
                    <a:pt x="385064" y="0"/>
                    <a:pt x="248031" y="0"/>
                  </a:cubicBezTo>
                  <a:cubicBezTo>
                    <a:pt x="110998" y="0"/>
                    <a:pt x="0" y="110998"/>
                    <a:pt x="0" y="248031"/>
                  </a:cubicBezTo>
                  <a:cubicBezTo>
                    <a:pt x="0" y="385064"/>
                    <a:pt x="110998" y="496062"/>
                    <a:pt x="248031" y="496062"/>
                  </a:cubicBezTo>
                  <a:cubicBezTo>
                    <a:pt x="385064" y="496062"/>
                    <a:pt x="496062" y="385064"/>
                    <a:pt x="496062" y="248031"/>
                  </a:cubicBezTo>
                </a:path>
              </a:pathLst>
            </a:custGeom>
            <a:solidFill>
              <a:srgbClr val="008493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82245" y="187960"/>
              <a:ext cx="258572" cy="247269"/>
            </a:xfrm>
            <a:custGeom>
              <a:avLst/>
              <a:gdLst/>
              <a:ahLst/>
              <a:cxnLst/>
              <a:rect r="r" b="b" t="t" l="l"/>
              <a:pathLst>
                <a:path h="247269" w="258572">
                  <a:moveTo>
                    <a:pt x="136779" y="247269"/>
                  </a:moveTo>
                  <a:lnTo>
                    <a:pt x="110871" y="221234"/>
                  </a:lnTo>
                  <a:lnTo>
                    <a:pt x="188468" y="142621"/>
                  </a:lnTo>
                  <a:lnTo>
                    <a:pt x="0" y="142621"/>
                  </a:lnTo>
                  <a:lnTo>
                    <a:pt x="0" y="104648"/>
                  </a:lnTo>
                  <a:lnTo>
                    <a:pt x="188341" y="104648"/>
                  </a:lnTo>
                  <a:lnTo>
                    <a:pt x="110744" y="26162"/>
                  </a:lnTo>
                  <a:lnTo>
                    <a:pt x="136652" y="0"/>
                  </a:lnTo>
                  <a:lnTo>
                    <a:pt x="258572" y="12369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7428220" y="3762967"/>
            <a:ext cx="623097" cy="623087"/>
            <a:chOff x="0" y="0"/>
            <a:chExt cx="623100" cy="62308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63500" y="63500"/>
              <a:ext cx="496062" cy="496062"/>
            </a:xfrm>
            <a:custGeom>
              <a:avLst/>
              <a:gdLst/>
              <a:ahLst/>
              <a:cxnLst/>
              <a:rect r="r" b="b" t="t" l="l"/>
              <a:pathLst>
                <a:path h="496062" w="496062">
                  <a:moveTo>
                    <a:pt x="496062" y="248031"/>
                  </a:moveTo>
                  <a:cubicBezTo>
                    <a:pt x="496062" y="110998"/>
                    <a:pt x="385064" y="0"/>
                    <a:pt x="248031" y="0"/>
                  </a:cubicBezTo>
                  <a:cubicBezTo>
                    <a:pt x="110998" y="0"/>
                    <a:pt x="0" y="110998"/>
                    <a:pt x="0" y="248031"/>
                  </a:cubicBezTo>
                  <a:cubicBezTo>
                    <a:pt x="0" y="385064"/>
                    <a:pt x="110998" y="496062"/>
                    <a:pt x="248031" y="496062"/>
                  </a:cubicBezTo>
                  <a:cubicBezTo>
                    <a:pt x="385064" y="496062"/>
                    <a:pt x="496062" y="385064"/>
                    <a:pt x="496062" y="248031"/>
                  </a:cubicBezTo>
                </a:path>
              </a:pathLst>
            </a:custGeom>
            <a:solidFill>
              <a:srgbClr val="008493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82245" y="187960"/>
              <a:ext cx="258572" cy="247269"/>
            </a:xfrm>
            <a:custGeom>
              <a:avLst/>
              <a:gdLst/>
              <a:ahLst/>
              <a:cxnLst/>
              <a:rect r="r" b="b" t="t" l="l"/>
              <a:pathLst>
                <a:path h="247269" w="258572">
                  <a:moveTo>
                    <a:pt x="136779" y="247269"/>
                  </a:moveTo>
                  <a:lnTo>
                    <a:pt x="110871" y="221234"/>
                  </a:lnTo>
                  <a:lnTo>
                    <a:pt x="188468" y="142621"/>
                  </a:lnTo>
                  <a:lnTo>
                    <a:pt x="0" y="142621"/>
                  </a:lnTo>
                  <a:lnTo>
                    <a:pt x="0" y="104648"/>
                  </a:lnTo>
                  <a:lnTo>
                    <a:pt x="188341" y="104648"/>
                  </a:lnTo>
                  <a:lnTo>
                    <a:pt x="110744" y="26162"/>
                  </a:lnTo>
                  <a:lnTo>
                    <a:pt x="136652" y="0"/>
                  </a:lnTo>
                  <a:lnTo>
                    <a:pt x="258572" y="12369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7430790" y="6654418"/>
            <a:ext cx="623097" cy="623087"/>
            <a:chOff x="0" y="0"/>
            <a:chExt cx="623100" cy="623087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63500" y="63500"/>
              <a:ext cx="496062" cy="496062"/>
            </a:xfrm>
            <a:custGeom>
              <a:avLst/>
              <a:gdLst/>
              <a:ahLst/>
              <a:cxnLst/>
              <a:rect r="r" b="b" t="t" l="l"/>
              <a:pathLst>
                <a:path h="496062" w="496062">
                  <a:moveTo>
                    <a:pt x="496062" y="248031"/>
                  </a:moveTo>
                  <a:cubicBezTo>
                    <a:pt x="496062" y="110998"/>
                    <a:pt x="385064" y="0"/>
                    <a:pt x="248031" y="0"/>
                  </a:cubicBezTo>
                  <a:cubicBezTo>
                    <a:pt x="110998" y="0"/>
                    <a:pt x="0" y="110998"/>
                    <a:pt x="0" y="248031"/>
                  </a:cubicBezTo>
                  <a:cubicBezTo>
                    <a:pt x="0" y="385064"/>
                    <a:pt x="110998" y="496062"/>
                    <a:pt x="248031" y="496062"/>
                  </a:cubicBezTo>
                  <a:cubicBezTo>
                    <a:pt x="385064" y="496062"/>
                    <a:pt x="496062" y="385064"/>
                    <a:pt x="496062" y="248031"/>
                  </a:cubicBezTo>
                </a:path>
              </a:pathLst>
            </a:custGeom>
            <a:solidFill>
              <a:srgbClr val="008493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82245" y="187960"/>
              <a:ext cx="258572" cy="247269"/>
            </a:xfrm>
            <a:custGeom>
              <a:avLst/>
              <a:gdLst/>
              <a:ahLst/>
              <a:cxnLst/>
              <a:rect r="r" b="b" t="t" l="l"/>
              <a:pathLst>
                <a:path h="247269" w="258572">
                  <a:moveTo>
                    <a:pt x="136779" y="247269"/>
                  </a:moveTo>
                  <a:lnTo>
                    <a:pt x="110871" y="221234"/>
                  </a:lnTo>
                  <a:lnTo>
                    <a:pt x="188468" y="142621"/>
                  </a:lnTo>
                  <a:lnTo>
                    <a:pt x="0" y="142621"/>
                  </a:lnTo>
                  <a:lnTo>
                    <a:pt x="0" y="104648"/>
                  </a:lnTo>
                  <a:lnTo>
                    <a:pt x="188341" y="104648"/>
                  </a:lnTo>
                  <a:lnTo>
                    <a:pt x="110744" y="26162"/>
                  </a:lnTo>
                  <a:lnTo>
                    <a:pt x="136652" y="0"/>
                  </a:lnTo>
                  <a:lnTo>
                    <a:pt x="258572" y="12369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7428220" y="5247752"/>
            <a:ext cx="623097" cy="623087"/>
            <a:chOff x="0" y="0"/>
            <a:chExt cx="623100" cy="623087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63500" y="63500"/>
              <a:ext cx="496062" cy="496062"/>
            </a:xfrm>
            <a:custGeom>
              <a:avLst/>
              <a:gdLst/>
              <a:ahLst/>
              <a:cxnLst/>
              <a:rect r="r" b="b" t="t" l="l"/>
              <a:pathLst>
                <a:path h="496062" w="496062">
                  <a:moveTo>
                    <a:pt x="496062" y="248031"/>
                  </a:moveTo>
                  <a:cubicBezTo>
                    <a:pt x="496062" y="110998"/>
                    <a:pt x="385064" y="0"/>
                    <a:pt x="248031" y="0"/>
                  </a:cubicBezTo>
                  <a:cubicBezTo>
                    <a:pt x="110998" y="0"/>
                    <a:pt x="0" y="110998"/>
                    <a:pt x="0" y="248031"/>
                  </a:cubicBezTo>
                  <a:cubicBezTo>
                    <a:pt x="0" y="385064"/>
                    <a:pt x="110998" y="496062"/>
                    <a:pt x="248031" y="496062"/>
                  </a:cubicBezTo>
                  <a:cubicBezTo>
                    <a:pt x="385064" y="496062"/>
                    <a:pt x="496062" y="385064"/>
                    <a:pt x="496062" y="248031"/>
                  </a:cubicBezTo>
                </a:path>
              </a:pathLst>
            </a:custGeom>
            <a:solidFill>
              <a:srgbClr val="008493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182245" y="187960"/>
              <a:ext cx="258572" cy="247269"/>
            </a:xfrm>
            <a:custGeom>
              <a:avLst/>
              <a:gdLst/>
              <a:ahLst/>
              <a:cxnLst/>
              <a:rect r="r" b="b" t="t" l="l"/>
              <a:pathLst>
                <a:path h="247269" w="258572">
                  <a:moveTo>
                    <a:pt x="136779" y="247269"/>
                  </a:moveTo>
                  <a:lnTo>
                    <a:pt x="110871" y="221234"/>
                  </a:lnTo>
                  <a:lnTo>
                    <a:pt x="188468" y="142621"/>
                  </a:lnTo>
                  <a:lnTo>
                    <a:pt x="0" y="142621"/>
                  </a:lnTo>
                  <a:lnTo>
                    <a:pt x="0" y="104648"/>
                  </a:lnTo>
                  <a:lnTo>
                    <a:pt x="188341" y="104648"/>
                  </a:lnTo>
                  <a:lnTo>
                    <a:pt x="110744" y="26162"/>
                  </a:lnTo>
                  <a:lnTo>
                    <a:pt x="136652" y="0"/>
                  </a:lnTo>
                  <a:lnTo>
                    <a:pt x="258572" y="12369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7430790" y="7742466"/>
            <a:ext cx="623097" cy="623087"/>
            <a:chOff x="0" y="0"/>
            <a:chExt cx="623100" cy="623087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63500" y="63500"/>
              <a:ext cx="496062" cy="496062"/>
            </a:xfrm>
            <a:custGeom>
              <a:avLst/>
              <a:gdLst/>
              <a:ahLst/>
              <a:cxnLst/>
              <a:rect r="r" b="b" t="t" l="l"/>
              <a:pathLst>
                <a:path h="496062" w="496062">
                  <a:moveTo>
                    <a:pt x="496062" y="248031"/>
                  </a:moveTo>
                  <a:cubicBezTo>
                    <a:pt x="496062" y="110998"/>
                    <a:pt x="385064" y="0"/>
                    <a:pt x="248031" y="0"/>
                  </a:cubicBezTo>
                  <a:cubicBezTo>
                    <a:pt x="110998" y="0"/>
                    <a:pt x="0" y="110998"/>
                    <a:pt x="0" y="248031"/>
                  </a:cubicBezTo>
                  <a:cubicBezTo>
                    <a:pt x="0" y="385064"/>
                    <a:pt x="110998" y="496062"/>
                    <a:pt x="248031" y="496062"/>
                  </a:cubicBezTo>
                  <a:cubicBezTo>
                    <a:pt x="385064" y="496062"/>
                    <a:pt x="496062" y="385064"/>
                    <a:pt x="496062" y="248031"/>
                  </a:cubicBezTo>
                </a:path>
              </a:pathLst>
            </a:custGeom>
            <a:solidFill>
              <a:srgbClr val="008493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182245" y="187960"/>
              <a:ext cx="258572" cy="247269"/>
            </a:xfrm>
            <a:custGeom>
              <a:avLst/>
              <a:gdLst/>
              <a:ahLst/>
              <a:cxnLst/>
              <a:rect r="r" b="b" t="t" l="l"/>
              <a:pathLst>
                <a:path h="247269" w="258572">
                  <a:moveTo>
                    <a:pt x="136779" y="247269"/>
                  </a:moveTo>
                  <a:lnTo>
                    <a:pt x="110871" y="221234"/>
                  </a:lnTo>
                  <a:lnTo>
                    <a:pt x="188468" y="142621"/>
                  </a:lnTo>
                  <a:lnTo>
                    <a:pt x="0" y="142621"/>
                  </a:lnTo>
                  <a:lnTo>
                    <a:pt x="0" y="104648"/>
                  </a:lnTo>
                  <a:lnTo>
                    <a:pt x="188341" y="104648"/>
                  </a:lnTo>
                  <a:lnTo>
                    <a:pt x="110744" y="26162"/>
                  </a:lnTo>
                  <a:lnTo>
                    <a:pt x="136652" y="0"/>
                  </a:lnTo>
                  <a:lnTo>
                    <a:pt x="258572" y="12369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2380"/>
            <a:ext cx="11856517" cy="631845"/>
            <a:chOff x="0" y="0"/>
            <a:chExt cx="4235378" cy="2257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35378" cy="225707"/>
            </a:xfrm>
            <a:custGeom>
              <a:avLst/>
              <a:gdLst/>
              <a:ahLst/>
              <a:cxnLst/>
              <a:rect r="r" b="b" t="t" l="l"/>
              <a:pathLst>
                <a:path h="225707" w="4235378">
                  <a:moveTo>
                    <a:pt x="65297" y="0"/>
                  </a:moveTo>
                  <a:lnTo>
                    <a:pt x="4170082" y="0"/>
                  </a:lnTo>
                  <a:cubicBezTo>
                    <a:pt x="4187399" y="0"/>
                    <a:pt x="4204008" y="6879"/>
                    <a:pt x="4216253" y="19125"/>
                  </a:cubicBezTo>
                  <a:cubicBezTo>
                    <a:pt x="4228499" y="31370"/>
                    <a:pt x="4235378" y="47979"/>
                    <a:pt x="4235378" y="65297"/>
                  </a:cubicBezTo>
                  <a:lnTo>
                    <a:pt x="4235378" y="160410"/>
                  </a:lnTo>
                  <a:cubicBezTo>
                    <a:pt x="4235378" y="196473"/>
                    <a:pt x="4206144" y="225707"/>
                    <a:pt x="4170082" y="225707"/>
                  </a:cubicBezTo>
                  <a:lnTo>
                    <a:pt x="65297" y="225707"/>
                  </a:lnTo>
                  <a:cubicBezTo>
                    <a:pt x="47979" y="225707"/>
                    <a:pt x="31370" y="218828"/>
                    <a:pt x="19125" y="206582"/>
                  </a:cubicBezTo>
                  <a:cubicBezTo>
                    <a:pt x="6879" y="194337"/>
                    <a:pt x="0" y="177728"/>
                    <a:pt x="0" y="160410"/>
                  </a:cubicBezTo>
                  <a:lnTo>
                    <a:pt x="0" y="65297"/>
                  </a:lnTo>
                  <a:cubicBezTo>
                    <a:pt x="0" y="47979"/>
                    <a:pt x="6879" y="31370"/>
                    <a:pt x="19125" y="19125"/>
                  </a:cubicBezTo>
                  <a:cubicBezTo>
                    <a:pt x="31370" y="6879"/>
                    <a:pt x="47979" y="0"/>
                    <a:pt x="65297" y="0"/>
                  </a:cubicBezTo>
                  <a:close/>
                </a:path>
              </a:pathLst>
            </a:custGeom>
            <a:solidFill>
              <a:srgbClr val="98D6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235378" cy="2828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851885" y="-121891"/>
            <a:ext cx="2436115" cy="1150591"/>
          </a:xfrm>
          <a:custGeom>
            <a:avLst/>
            <a:gdLst/>
            <a:ahLst/>
            <a:cxnLst/>
            <a:rect r="r" b="b" t="t" l="l"/>
            <a:pathLst>
              <a:path h="1150591" w="2436115">
                <a:moveTo>
                  <a:pt x="0" y="0"/>
                </a:moveTo>
                <a:lnTo>
                  <a:pt x="2436115" y="0"/>
                </a:lnTo>
                <a:lnTo>
                  <a:pt x="2436115" y="1150591"/>
                </a:lnTo>
                <a:lnTo>
                  <a:pt x="0" y="11505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14238" y="4307811"/>
            <a:ext cx="4911277" cy="5950614"/>
          </a:xfrm>
          <a:custGeom>
            <a:avLst/>
            <a:gdLst/>
            <a:ahLst/>
            <a:cxnLst/>
            <a:rect r="r" b="b" t="t" l="l"/>
            <a:pathLst>
              <a:path h="5950614" w="4911277">
                <a:moveTo>
                  <a:pt x="0" y="0"/>
                </a:moveTo>
                <a:lnTo>
                  <a:pt x="4911277" y="0"/>
                </a:lnTo>
                <a:lnTo>
                  <a:pt x="4911277" y="5950614"/>
                </a:lnTo>
                <a:lnTo>
                  <a:pt x="0" y="595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41" r="0" b="-74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341200" y="4256970"/>
            <a:ext cx="4478172" cy="5950614"/>
          </a:xfrm>
          <a:custGeom>
            <a:avLst/>
            <a:gdLst/>
            <a:ahLst/>
            <a:cxnLst/>
            <a:rect r="r" b="b" t="t" l="l"/>
            <a:pathLst>
              <a:path h="5950614" w="4478172">
                <a:moveTo>
                  <a:pt x="0" y="0"/>
                </a:moveTo>
                <a:lnTo>
                  <a:pt x="4478172" y="0"/>
                </a:lnTo>
                <a:lnTo>
                  <a:pt x="4478172" y="5950614"/>
                </a:lnTo>
                <a:lnTo>
                  <a:pt x="0" y="5950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454132" y="4256970"/>
            <a:ext cx="4659357" cy="6001455"/>
          </a:xfrm>
          <a:custGeom>
            <a:avLst/>
            <a:gdLst/>
            <a:ahLst/>
            <a:cxnLst/>
            <a:rect r="r" b="b" t="t" l="l"/>
            <a:pathLst>
              <a:path h="6001455" w="4659357">
                <a:moveTo>
                  <a:pt x="0" y="0"/>
                </a:moveTo>
                <a:lnTo>
                  <a:pt x="4659357" y="0"/>
                </a:lnTo>
                <a:lnTo>
                  <a:pt x="4659357" y="6001455"/>
                </a:lnTo>
                <a:lnTo>
                  <a:pt x="0" y="6001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337362" y="1056594"/>
            <a:ext cx="1514847" cy="263205"/>
          </a:xfrm>
          <a:custGeom>
            <a:avLst/>
            <a:gdLst/>
            <a:ahLst/>
            <a:cxnLst/>
            <a:rect r="r" b="b" t="t" l="l"/>
            <a:pathLst>
              <a:path h="263205" w="1514847">
                <a:moveTo>
                  <a:pt x="0" y="0"/>
                </a:moveTo>
                <a:lnTo>
                  <a:pt x="1514847" y="0"/>
                </a:lnTo>
                <a:lnTo>
                  <a:pt x="1514847" y="263204"/>
                </a:lnTo>
                <a:lnTo>
                  <a:pt x="0" y="263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368423" y="1911044"/>
            <a:ext cx="1514847" cy="263205"/>
          </a:xfrm>
          <a:custGeom>
            <a:avLst/>
            <a:gdLst/>
            <a:ahLst/>
            <a:cxnLst/>
            <a:rect r="r" b="b" t="t" l="l"/>
            <a:pathLst>
              <a:path h="263205" w="1514847">
                <a:moveTo>
                  <a:pt x="0" y="0"/>
                </a:moveTo>
                <a:lnTo>
                  <a:pt x="1514847" y="0"/>
                </a:lnTo>
                <a:lnTo>
                  <a:pt x="1514847" y="263205"/>
                </a:lnTo>
                <a:lnTo>
                  <a:pt x="0" y="263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387011" y="2664603"/>
            <a:ext cx="1514847" cy="263205"/>
          </a:xfrm>
          <a:custGeom>
            <a:avLst/>
            <a:gdLst/>
            <a:ahLst/>
            <a:cxnLst/>
            <a:rect r="r" b="b" t="t" l="l"/>
            <a:pathLst>
              <a:path h="263205" w="1514847">
                <a:moveTo>
                  <a:pt x="0" y="0"/>
                </a:moveTo>
                <a:lnTo>
                  <a:pt x="1514847" y="0"/>
                </a:lnTo>
                <a:lnTo>
                  <a:pt x="1514847" y="263205"/>
                </a:lnTo>
                <a:lnTo>
                  <a:pt x="0" y="263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-3807787">
            <a:off x="7494474" y="2823570"/>
            <a:ext cx="1196787" cy="946958"/>
          </a:xfrm>
          <a:custGeom>
            <a:avLst/>
            <a:gdLst/>
            <a:ahLst/>
            <a:cxnLst/>
            <a:rect r="r" b="b" t="t" l="l"/>
            <a:pathLst>
              <a:path h="946958" w="1196787">
                <a:moveTo>
                  <a:pt x="0" y="946957"/>
                </a:moveTo>
                <a:lnTo>
                  <a:pt x="1196787" y="946957"/>
                </a:lnTo>
                <a:lnTo>
                  <a:pt x="1196787" y="0"/>
                </a:lnTo>
                <a:lnTo>
                  <a:pt x="0" y="0"/>
                </a:lnTo>
                <a:lnTo>
                  <a:pt x="0" y="94695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696969" y="1027600"/>
            <a:ext cx="584397" cy="584397"/>
          </a:xfrm>
          <a:custGeom>
            <a:avLst/>
            <a:gdLst/>
            <a:ahLst/>
            <a:cxnLst/>
            <a:rect r="r" b="b" t="t" l="l"/>
            <a:pathLst>
              <a:path h="584397" w="584397">
                <a:moveTo>
                  <a:pt x="0" y="0"/>
                </a:moveTo>
                <a:lnTo>
                  <a:pt x="584397" y="0"/>
                </a:lnTo>
                <a:lnTo>
                  <a:pt x="584397" y="584397"/>
                </a:lnTo>
                <a:lnTo>
                  <a:pt x="0" y="5843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990185" y="1710619"/>
            <a:ext cx="584397" cy="584397"/>
          </a:xfrm>
          <a:custGeom>
            <a:avLst/>
            <a:gdLst/>
            <a:ahLst/>
            <a:cxnLst/>
            <a:rect r="r" b="b" t="t" l="l"/>
            <a:pathLst>
              <a:path h="584397" w="584397">
                <a:moveTo>
                  <a:pt x="0" y="0"/>
                </a:moveTo>
                <a:lnTo>
                  <a:pt x="584397" y="0"/>
                </a:lnTo>
                <a:lnTo>
                  <a:pt x="584397" y="584397"/>
                </a:lnTo>
                <a:lnTo>
                  <a:pt x="0" y="5843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574582" y="2535027"/>
            <a:ext cx="584397" cy="584397"/>
          </a:xfrm>
          <a:custGeom>
            <a:avLst/>
            <a:gdLst/>
            <a:ahLst/>
            <a:cxnLst/>
            <a:rect r="r" b="b" t="t" l="l"/>
            <a:pathLst>
              <a:path h="584397" w="584397">
                <a:moveTo>
                  <a:pt x="0" y="0"/>
                </a:moveTo>
                <a:lnTo>
                  <a:pt x="584397" y="0"/>
                </a:lnTo>
                <a:lnTo>
                  <a:pt x="584397" y="584397"/>
                </a:lnTo>
                <a:lnTo>
                  <a:pt x="0" y="5843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023755" y="3297049"/>
            <a:ext cx="584397" cy="584397"/>
          </a:xfrm>
          <a:custGeom>
            <a:avLst/>
            <a:gdLst/>
            <a:ahLst/>
            <a:cxnLst/>
            <a:rect r="r" b="b" t="t" l="l"/>
            <a:pathLst>
              <a:path h="584397" w="584397">
                <a:moveTo>
                  <a:pt x="0" y="0"/>
                </a:moveTo>
                <a:lnTo>
                  <a:pt x="584397" y="0"/>
                </a:lnTo>
                <a:lnTo>
                  <a:pt x="584397" y="584397"/>
                </a:lnTo>
                <a:lnTo>
                  <a:pt x="0" y="5843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145171" y="1462413"/>
            <a:ext cx="564008" cy="1002680"/>
          </a:xfrm>
          <a:custGeom>
            <a:avLst/>
            <a:gdLst/>
            <a:ahLst/>
            <a:cxnLst/>
            <a:rect r="r" b="b" t="t" l="l"/>
            <a:pathLst>
              <a:path h="1002680" w="564008">
                <a:moveTo>
                  <a:pt x="0" y="0"/>
                </a:moveTo>
                <a:lnTo>
                  <a:pt x="564007" y="0"/>
                </a:lnTo>
                <a:lnTo>
                  <a:pt x="564007" y="1002680"/>
                </a:lnTo>
                <a:lnTo>
                  <a:pt x="0" y="10026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029400" y="828988"/>
            <a:ext cx="732325" cy="756925"/>
          </a:xfrm>
          <a:custGeom>
            <a:avLst/>
            <a:gdLst/>
            <a:ahLst/>
            <a:cxnLst/>
            <a:rect r="r" b="b" t="t" l="l"/>
            <a:pathLst>
              <a:path h="756925" w="732325">
                <a:moveTo>
                  <a:pt x="0" y="0"/>
                </a:moveTo>
                <a:lnTo>
                  <a:pt x="732325" y="0"/>
                </a:lnTo>
                <a:lnTo>
                  <a:pt x="732325" y="756925"/>
                </a:lnTo>
                <a:lnTo>
                  <a:pt x="0" y="7569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476895" y="2295016"/>
            <a:ext cx="1018725" cy="1139301"/>
          </a:xfrm>
          <a:custGeom>
            <a:avLst/>
            <a:gdLst/>
            <a:ahLst/>
            <a:cxnLst/>
            <a:rect r="r" b="b" t="t" l="l"/>
            <a:pathLst>
              <a:path h="1139301" w="1018725">
                <a:moveTo>
                  <a:pt x="0" y="0"/>
                </a:moveTo>
                <a:lnTo>
                  <a:pt x="1018724" y="0"/>
                </a:lnTo>
                <a:lnTo>
                  <a:pt x="1018724" y="1139300"/>
                </a:lnTo>
                <a:lnTo>
                  <a:pt x="0" y="11393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97404" y="84086"/>
            <a:ext cx="5590200" cy="404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35"/>
              </a:lnSpc>
            </a:pPr>
            <a:r>
              <a:rPr lang="en-US" sz="2090" b="true">
                <a:solidFill>
                  <a:srgbClr val="1C1C2A"/>
                </a:solidFill>
                <a:latin typeface="Poppins Bold"/>
                <a:ea typeface="Poppins Bold"/>
                <a:cs typeface="Poppins Bold"/>
                <a:sym typeface="Poppins Bold"/>
              </a:rPr>
              <a:t>Maparea apartamentului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992377" y="147102"/>
            <a:ext cx="7549689" cy="327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16"/>
              </a:lnSpc>
              <a:spcBef>
                <a:spcPct val="0"/>
              </a:spcBef>
            </a:pPr>
            <a:r>
              <a:rPr lang="en-US" sz="1677" spc="-20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Crearea unei simulari vizuale pentru a extrage o parte din datele utile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402337" y="1082284"/>
            <a:ext cx="1846441" cy="351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1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suprafața utilă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061100" y="1002527"/>
            <a:ext cx="3632802" cy="352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1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dimensiunile apartamentului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201311" y="1799284"/>
            <a:ext cx="5103619" cy="34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61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nivelul și vecinătățile apartamentului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051190" y="1758829"/>
            <a:ext cx="7298934" cy="352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1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temperaturile care intră în contact cu fiecare suprafață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972113" y="2623693"/>
            <a:ext cx="4243448" cy="34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61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numărul și mărimile tâmplăriei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117252" y="2575111"/>
            <a:ext cx="5490840" cy="352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1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aporturile solare și perimetrele tâmplăriei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636655" y="3334659"/>
            <a:ext cx="3531364" cy="34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61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orientarea apartamentului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606270" y="4637559"/>
            <a:ext cx="727211" cy="325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Parter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952335" y="4577337"/>
            <a:ext cx="1899047" cy="325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Etaj intermediar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12341200" y="5143500"/>
            <a:ext cx="4478172" cy="4958211"/>
          </a:xfrm>
          <a:custGeom>
            <a:avLst/>
            <a:gdLst/>
            <a:ahLst/>
            <a:cxnLst/>
            <a:rect r="r" b="b" t="t" l="l"/>
            <a:pathLst>
              <a:path h="4958211" w="4478172">
                <a:moveTo>
                  <a:pt x="0" y="0"/>
                </a:moveTo>
                <a:lnTo>
                  <a:pt x="4478172" y="0"/>
                </a:lnTo>
                <a:lnTo>
                  <a:pt x="4478172" y="4958211"/>
                </a:lnTo>
                <a:lnTo>
                  <a:pt x="0" y="495821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4138493" y="4577337"/>
            <a:ext cx="1357126" cy="325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Ultimul etaj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28154" y="1443295"/>
            <a:ext cx="9230600" cy="7588260"/>
          </a:xfrm>
          <a:custGeom>
            <a:avLst/>
            <a:gdLst/>
            <a:ahLst/>
            <a:cxnLst/>
            <a:rect r="r" b="b" t="t" l="l"/>
            <a:pathLst>
              <a:path h="7588260" w="9230600">
                <a:moveTo>
                  <a:pt x="0" y="0"/>
                </a:moveTo>
                <a:lnTo>
                  <a:pt x="9230600" y="0"/>
                </a:lnTo>
                <a:lnTo>
                  <a:pt x="9230600" y="7588260"/>
                </a:lnTo>
                <a:lnTo>
                  <a:pt x="0" y="7588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44" r="0" b="-606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303811"/>
            <a:ext cx="5271939" cy="3519019"/>
          </a:xfrm>
          <a:custGeom>
            <a:avLst/>
            <a:gdLst/>
            <a:ahLst/>
            <a:cxnLst/>
            <a:rect r="r" b="b" t="t" l="l"/>
            <a:pathLst>
              <a:path h="3519019" w="5271939">
                <a:moveTo>
                  <a:pt x="0" y="0"/>
                </a:moveTo>
                <a:lnTo>
                  <a:pt x="5271939" y="0"/>
                </a:lnTo>
                <a:lnTo>
                  <a:pt x="5271939" y="3519019"/>
                </a:lnTo>
                <a:lnTo>
                  <a:pt x="0" y="3519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5143500"/>
            <a:ext cx="5271939" cy="3888055"/>
          </a:xfrm>
          <a:custGeom>
            <a:avLst/>
            <a:gdLst/>
            <a:ahLst/>
            <a:cxnLst/>
            <a:rect r="r" b="b" t="t" l="l"/>
            <a:pathLst>
              <a:path h="3888055" w="5271939">
                <a:moveTo>
                  <a:pt x="0" y="0"/>
                </a:moveTo>
                <a:lnTo>
                  <a:pt x="5271939" y="0"/>
                </a:lnTo>
                <a:lnTo>
                  <a:pt x="5271939" y="3888055"/>
                </a:lnTo>
                <a:lnTo>
                  <a:pt x="0" y="3888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759215" y="709247"/>
            <a:ext cx="5309195" cy="553232"/>
            <a:chOff x="0" y="0"/>
            <a:chExt cx="1896548" cy="19762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96548" cy="197625"/>
            </a:xfrm>
            <a:custGeom>
              <a:avLst/>
              <a:gdLst/>
              <a:ahLst/>
              <a:cxnLst/>
              <a:rect r="r" b="b" t="t" l="l"/>
              <a:pathLst>
                <a:path h="197625" w="1896548">
                  <a:moveTo>
                    <a:pt x="98813" y="0"/>
                  </a:moveTo>
                  <a:lnTo>
                    <a:pt x="1797735" y="0"/>
                  </a:lnTo>
                  <a:cubicBezTo>
                    <a:pt x="1823942" y="0"/>
                    <a:pt x="1849075" y="10411"/>
                    <a:pt x="1867606" y="28942"/>
                  </a:cubicBezTo>
                  <a:cubicBezTo>
                    <a:pt x="1886137" y="47472"/>
                    <a:pt x="1896548" y="72606"/>
                    <a:pt x="1896548" y="98813"/>
                  </a:cubicBezTo>
                  <a:lnTo>
                    <a:pt x="1896548" y="98813"/>
                  </a:lnTo>
                  <a:cubicBezTo>
                    <a:pt x="1896548" y="125019"/>
                    <a:pt x="1886137" y="150153"/>
                    <a:pt x="1867606" y="168684"/>
                  </a:cubicBezTo>
                  <a:cubicBezTo>
                    <a:pt x="1849075" y="187215"/>
                    <a:pt x="1823942" y="197625"/>
                    <a:pt x="1797735" y="197625"/>
                  </a:cubicBezTo>
                  <a:lnTo>
                    <a:pt x="98813" y="197625"/>
                  </a:lnTo>
                  <a:cubicBezTo>
                    <a:pt x="72606" y="197625"/>
                    <a:pt x="47472" y="187215"/>
                    <a:pt x="28942" y="168684"/>
                  </a:cubicBezTo>
                  <a:cubicBezTo>
                    <a:pt x="10411" y="150153"/>
                    <a:pt x="0" y="125019"/>
                    <a:pt x="0" y="98813"/>
                  </a:cubicBezTo>
                  <a:lnTo>
                    <a:pt x="0" y="98813"/>
                  </a:lnTo>
                  <a:cubicBezTo>
                    <a:pt x="0" y="72606"/>
                    <a:pt x="10411" y="47472"/>
                    <a:pt x="28942" y="28942"/>
                  </a:cubicBezTo>
                  <a:cubicBezTo>
                    <a:pt x="47472" y="10411"/>
                    <a:pt x="72606" y="0"/>
                    <a:pt x="98813" y="0"/>
                  </a:cubicBezTo>
                  <a:close/>
                </a:path>
              </a:pathLst>
            </a:custGeom>
            <a:solidFill>
              <a:srgbClr val="98D6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896548" cy="2547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082091" y="692194"/>
            <a:ext cx="4722725" cy="458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3"/>
              </a:lnSpc>
              <a:spcBef>
                <a:spcPct val="0"/>
              </a:spcBef>
            </a:pPr>
            <a:r>
              <a:rPr lang="en-US" b="true" sz="2422" spc="-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Panouri fotovoltaice de balcon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0" y="0"/>
            <a:ext cx="2436115" cy="1150591"/>
          </a:xfrm>
          <a:custGeom>
            <a:avLst/>
            <a:gdLst/>
            <a:ahLst/>
            <a:cxnLst/>
            <a:rect r="r" b="b" t="t" l="l"/>
            <a:pathLst>
              <a:path h="1150591" w="2436115">
                <a:moveTo>
                  <a:pt x="0" y="0"/>
                </a:moveTo>
                <a:lnTo>
                  <a:pt x="2436115" y="0"/>
                </a:lnTo>
                <a:lnTo>
                  <a:pt x="2436115" y="1150591"/>
                </a:lnTo>
                <a:lnTo>
                  <a:pt x="0" y="11505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79686"/>
            <a:ext cx="18288000" cy="11025169"/>
            <a:chOff x="0" y="0"/>
            <a:chExt cx="24384000" cy="147002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25" cy="14700177"/>
            </a:xfrm>
            <a:custGeom>
              <a:avLst/>
              <a:gdLst/>
              <a:ahLst/>
              <a:cxnLst/>
              <a:rect r="r" b="b" t="t" l="l"/>
              <a:pathLst>
                <a:path h="14700177" w="24384025">
                  <a:moveTo>
                    <a:pt x="188886" y="0"/>
                  </a:moveTo>
                  <a:cubicBezTo>
                    <a:pt x="84527" y="0"/>
                    <a:pt x="0" y="57392"/>
                    <a:pt x="0" y="128250"/>
                  </a:cubicBezTo>
                  <a:lnTo>
                    <a:pt x="0" y="14571926"/>
                  </a:lnTo>
                  <a:cubicBezTo>
                    <a:pt x="0" y="14642785"/>
                    <a:pt x="84527" y="14700177"/>
                    <a:pt x="188886" y="14700177"/>
                  </a:cubicBezTo>
                  <a:lnTo>
                    <a:pt x="24195160" y="14700177"/>
                  </a:lnTo>
                  <a:cubicBezTo>
                    <a:pt x="24299521" y="14700177"/>
                    <a:pt x="24384025" y="14642785"/>
                    <a:pt x="24384025" y="14571926"/>
                  </a:cubicBezTo>
                  <a:lnTo>
                    <a:pt x="24384025" y="128250"/>
                  </a:lnTo>
                  <a:cubicBezTo>
                    <a:pt x="24384025" y="57392"/>
                    <a:pt x="24299521" y="0"/>
                    <a:pt x="2419516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5257" r="0" b="-525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887330" y="1028700"/>
            <a:ext cx="9215756" cy="1226439"/>
            <a:chOff x="0" y="0"/>
            <a:chExt cx="2500334" cy="33274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00334" cy="332746"/>
            </a:xfrm>
            <a:custGeom>
              <a:avLst/>
              <a:gdLst/>
              <a:ahLst/>
              <a:cxnLst/>
              <a:rect r="r" b="b" t="t" l="l"/>
              <a:pathLst>
                <a:path h="332746" w="2500334">
                  <a:moveTo>
                    <a:pt x="84007" y="0"/>
                  </a:moveTo>
                  <a:lnTo>
                    <a:pt x="2416326" y="0"/>
                  </a:lnTo>
                  <a:cubicBezTo>
                    <a:pt x="2462722" y="0"/>
                    <a:pt x="2500334" y="37611"/>
                    <a:pt x="2500334" y="84007"/>
                  </a:cubicBezTo>
                  <a:lnTo>
                    <a:pt x="2500334" y="248739"/>
                  </a:lnTo>
                  <a:cubicBezTo>
                    <a:pt x="2500334" y="295135"/>
                    <a:pt x="2462722" y="332746"/>
                    <a:pt x="2416326" y="332746"/>
                  </a:cubicBezTo>
                  <a:lnTo>
                    <a:pt x="84007" y="332746"/>
                  </a:lnTo>
                  <a:cubicBezTo>
                    <a:pt x="37611" y="332746"/>
                    <a:pt x="0" y="295135"/>
                    <a:pt x="0" y="248739"/>
                  </a:cubicBezTo>
                  <a:lnTo>
                    <a:pt x="0" y="84007"/>
                  </a:lnTo>
                  <a:cubicBezTo>
                    <a:pt x="0" y="37611"/>
                    <a:pt x="37611" y="0"/>
                    <a:pt x="84007" y="0"/>
                  </a:cubicBezTo>
                  <a:close/>
                </a:path>
              </a:pathLst>
            </a:custGeom>
            <a:solidFill>
              <a:srgbClr val="98D6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2500334" cy="3898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536781" y="2553507"/>
            <a:ext cx="11678173" cy="7109088"/>
          </a:xfrm>
          <a:custGeom>
            <a:avLst/>
            <a:gdLst/>
            <a:ahLst/>
            <a:cxnLst/>
            <a:rect r="r" b="b" t="t" l="l"/>
            <a:pathLst>
              <a:path h="7109088" w="11678173">
                <a:moveTo>
                  <a:pt x="0" y="0"/>
                </a:moveTo>
                <a:lnTo>
                  <a:pt x="11678173" y="0"/>
                </a:lnTo>
                <a:lnTo>
                  <a:pt x="11678173" y="7109087"/>
                </a:lnTo>
                <a:lnTo>
                  <a:pt x="0" y="710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32871" y="1103537"/>
            <a:ext cx="7036057" cy="53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2867" b="true">
                <a:solidFill>
                  <a:srgbClr val="1C1C2A"/>
                </a:solidFill>
                <a:latin typeface="Poppins Bold"/>
                <a:ea typeface="Poppins Bold"/>
                <a:cs typeface="Poppins Bold"/>
                <a:sym typeface="Poppins Bold"/>
              </a:rPr>
              <a:t>Audit digital instant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418997" y="1653049"/>
            <a:ext cx="7913742" cy="417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40"/>
              </a:lnSpc>
              <a:spcBef>
                <a:spcPct val="0"/>
              </a:spcBef>
            </a:pPr>
            <a:r>
              <a:rPr lang="en-US" sz="2293" spc="-27">
                <a:solidFill>
                  <a:srgbClr val="545454"/>
                </a:solidFill>
                <a:latin typeface="Poppins"/>
                <a:ea typeface="Poppins"/>
                <a:cs typeface="Poppins"/>
                <a:sym typeface="Poppins"/>
              </a:rPr>
              <a:t>Clasificarea energetică a apartamentului tău.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0" y="0"/>
            <a:ext cx="2066908" cy="976212"/>
          </a:xfrm>
          <a:custGeom>
            <a:avLst/>
            <a:gdLst/>
            <a:ahLst/>
            <a:cxnLst/>
            <a:rect r="r" b="b" t="t" l="l"/>
            <a:pathLst>
              <a:path h="976212" w="2066908">
                <a:moveTo>
                  <a:pt x="0" y="0"/>
                </a:moveTo>
                <a:lnTo>
                  <a:pt x="2066908" y="0"/>
                </a:lnTo>
                <a:lnTo>
                  <a:pt x="2066908" y="976212"/>
                </a:lnTo>
                <a:lnTo>
                  <a:pt x="0" y="976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92257" y="4928233"/>
            <a:ext cx="1385462" cy="1676807"/>
          </a:xfrm>
          <a:custGeom>
            <a:avLst/>
            <a:gdLst/>
            <a:ahLst/>
            <a:cxnLst/>
            <a:rect r="r" b="b" t="t" l="l"/>
            <a:pathLst>
              <a:path h="1676807" w="1385462">
                <a:moveTo>
                  <a:pt x="0" y="0"/>
                </a:moveTo>
                <a:lnTo>
                  <a:pt x="1385462" y="0"/>
                </a:lnTo>
                <a:lnTo>
                  <a:pt x="1385462" y="1676807"/>
                </a:lnTo>
                <a:lnTo>
                  <a:pt x="0" y="1676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963018" y="5103383"/>
            <a:ext cx="864438" cy="1355981"/>
            <a:chOff x="0" y="0"/>
            <a:chExt cx="1152584" cy="1807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52584" cy="1807975"/>
            </a:xfrm>
            <a:custGeom>
              <a:avLst/>
              <a:gdLst/>
              <a:ahLst/>
              <a:cxnLst/>
              <a:rect r="r" b="b" t="t" l="l"/>
              <a:pathLst>
                <a:path h="1807975" w="1152584">
                  <a:moveTo>
                    <a:pt x="0" y="0"/>
                  </a:moveTo>
                  <a:lnTo>
                    <a:pt x="1152584" y="0"/>
                  </a:lnTo>
                  <a:lnTo>
                    <a:pt x="1152584" y="1807975"/>
                  </a:lnTo>
                  <a:lnTo>
                    <a:pt x="0" y="1807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76450" y="120598"/>
              <a:ext cx="599684" cy="213349"/>
            </a:xfrm>
            <a:custGeom>
              <a:avLst/>
              <a:gdLst/>
              <a:ahLst/>
              <a:cxnLst/>
              <a:rect r="r" b="b" t="t" l="l"/>
              <a:pathLst>
                <a:path h="213349" w="599684">
                  <a:moveTo>
                    <a:pt x="0" y="0"/>
                  </a:moveTo>
                  <a:lnTo>
                    <a:pt x="599684" y="0"/>
                  </a:lnTo>
                  <a:lnTo>
                    <a:pt x="599684" y="213349"/>
                  </a:lnTo>
                  <a:lnTo>
                    <a:pt x="0" y="21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51865" t="-2623" r="-109499" b="-763286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700115" y="5103383"/>
            <a:ext cx="1005603" cy="1320989"/>
            <a:chOff x="0" y="0"/>
            <a:chExt cx="1340804" cy="17613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40804" cy="1761319"/>
            </a:xfrm>
            <a:custGeom>
              <a:avLst/>
              <a:gdLst/>
              <a:ahLst/>
              <a:cxnLst/>
              <a:rect r="r" b="b" t="t" l="l"/>
              <a:pathLst>
                <a:path h="1761319" w="1340804">
                  <a:moveTo>
                    <a:pt x="0" y="0"/>
                  </a:moveTo>
                  <a:lnTo>
                    <a:pt x="1340804" y="0"/>
                  </a:lnTo>
                  <a:lnTo>
                    <a:pt x="1340804" y="1761319"/>
                  </a:lnTo>
                  <a:lnTo>
                    <a:pt x="0" y="176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538" y="100602"/>
              <a:ext cx="477183" cy="169767"/>
            </a:xfrm>
            <a:custGeom>
              <a:avLst/>
              <a:gdLst/>
              <a:ahLst/>
              <a:cxnLst/>
              <a:rect r="r" b="b" t="t" l="l"/>
              <a:pathLst>
                <a:path h="169767" w="477183">
                  <a:moveTo>
                    <a:pt x="0" y="0"/>
                  </a:moveTo>
                  <a:lnTo>
                    <a:pt x="477183" y="0"/>
                  </a:lnTo>
                  <a:lnTo>
                    <a:pt x="477183" y="169767"/>
                  </a:lnTo>
                  <a:lnTo>
                    <a:pt x="0" y="169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51865" t="-2623" r="-109499" b="-763286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4379648" y="5186844"/>
            <a:ext cx="2283143" cy="1521144"/>
          </a:xfrm>
          <a:custGeom>
            <a:avLst/>
            <a:gdLst/>
            <a:ahLst/>
            <a:cxnLst/>
            <a:rect r="r" b="b" t="t" l="l"/>
            <a:pathLst>
              <a:path h="1521144" w="2283143">
                <a:moveTo>
                  <a:pt x="0" y="0"/>
                </a:moveTo>
                <a:lnTo>
                  <a:pt x="2283143" y="0"/>
                </a:lnTo>
                <a:lnTo>
                  <a:pt x="2283143" y="1521144"/>
                </a:lnTo>
                <a:lnTo>
                  <a:pt x="0" y="1521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7686781" y="5186844"/>
            <a:ext cx="1927263" cy="1353902"/>
            <a:chOff x="0" y="0"/>
            <a:chExt cx="2569683" cy="180520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569683" cy="1805203"/>
            </a:xfrm>
            <a:custGeom>
              <a:avLst/>
              <a:gdLst/>
              <a:ahLst/>
              <a:cxnLst/>
              <a:rect r="r" b="b" t="t" l="l"/>
              <a:pathLst>
                <a:path h="1805203" w="2569683">
                  <a:moveTo>
                    <a:pt x="0" y="0"/>
                  </a:moveTo>
                  <a:lnTo>
                    <a:pt x="2569683" y="0"/>
                  </a:lnTo>
                  <a:lnTo>
                    <a:pt x="2569683" y="1805203"/>
                  </a:lnTo>
                  <a:lnTo>
                    <a:pt x="0" y="1805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461984" y="159429"/>
              <a:ext cx="578441" cy="205791"/>
            </a:xfrm>
            <a:custGeom>
              <a:avLst/>
              <a:gdLst/>
              <a:ahLst/>
              <a:cxnLst/>
              <a:rect r="r" b="b" t="t" l="l"/>
              <a:pathLst>
                <a:path h="205791" w="578441">
                  <a:moveTo>
                    <a:pt x="0" y="0"/>
                  </a:moveTo>
                  <a:lnTo>
                    <a:pt x="578440" y="0"/>
                  </a:lnTo>
                  <a:lnTo>
                    <a:pt x="578440" y="205791"/>
                  </a:lnTo>
                  <a:lnTo>
                    <a:pt x="0" y="205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51865" t="-2623" r="-109499" b="-763286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0327374" y="4928233"/>
            <a:ext cx="1334636" cy="1846552"/>
          </a:xfrm>
          <a:custGeom>
            <a:avLst/>
            <a:gdLst/>
            <a:ahLst/>
            <a:cxnLst/>
            <a:rect r="r" b="b" t="t" l="l"/>
            <a:pathLst>
              <a:path h="1846552" w="1334636">
                <a:moveTo>
                  <a:pt x="0" y="0"/>
                </a:moveTo>
                <a:lnTo>
                  <a:pt x="1334637" y="0"/>
                </a:lnTo>
                <a:lnTo>
                  <a:pt x="1334637" y="1846552"/>
                </a:lnTo>
                <a:lnTo>
                  <a:pt x="0" y="1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921110" y="4823844"/>
            <a:ext cx="874449" cy="2055329"/>
          </a:xfrm>
          <a:custGeom>
            <a:avLst/>
            <a:gdLst/>
            <a:ahLst/>
            <a:cxnLst/>
            <a:rect r="r" b="b" t="t" l="l"/>
            <a:pathLst>
              <a:path h="2055329" w="874449">
                <a:moveTo>
                  <a:pt x="0" y="0"/>
                </a:moveTo>
                <a:lnTo>
                  <a:pt x="874449" y="0"/>
                </a:lnTo>
                <a:lnTo>
                  <a:pt x="874449" y="2055329"/>
                </a:lnTo>
                <a:lnTo>
                  <a:pt x="0" y="20553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51517" y="0"/>
            <a:ext cx="16352014" cy="4823844"/>
          </a:xfrm>
          <a:custGeom>
            <a:avLst/>
            <a:gdLst/>
            <a:ahLst/>
            <a:cxnLst/>
            <a:rect r="r" b="b" t="t" l="l"/>
            <a:pathLst>
              <a:path h="4823844" w="16352014">
                <a:moveTo>
                  <a:pt x="0" y="0"/>
                </a:moveTo>
                <a:lnTo>
                  <a:pt x="16352014" y="0"/>
                </a:lnTo>
                <a:lnTo>
                  <a:pt x="16352014" y="4823844"/>
                </a:lnTo>
                <a:lnTo>
                  <a:pt x="0" y="48238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48668" y="8666201"/>
            <a:ext cx="794329" cy="1357828"/>
          </a:xfrm>
          <a:custGeom>
            <a:avLst/>
            <a:gdLst/>
            <a:ahLst/>
            <a:cxnLst/>
            <a:rect r="r" b="b" t="t" l="l"/>
            <a:pathLst>
              <a:path h="1357828" w="794329">
                <a:moveTo>
                  <a:pt x="0" y="0"/>
                </a:moveTo>
                <a:lnTo>
                  <a:pt x="794329" y="0"/>
                </a:lnTo>
                <a:lnTo>
                  <a:pt x="794329" y="1357828"/>
                </a:lnTo>
                <a:lnTo>
                  <a:pt x="0" y="13578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143704" y="8559751"/>
            <a:ext cx="1792297" cy="1427117"/>
          </a:xfrm>
          <a:custGeom>
            <a:avLst/>
            <a:gdLst/>
            <a:ahLst/>
            <a:cxnLst/>
            <a:rect r="r" b="b" t="t" l="l"/>
            <a:pathLst>
              <a:path h="1427117" w="1792297">
                <a:moveTo>
                  <a:pt x="0" y="0"/>
                </a:moveTo>
                <a:lnTo>
                  <a:pt x="1792297" y="0"/>
                </a:lnTo>
                <a:lnTo>
                  <a:pt x="1792297" y="1427117"/>
                </a:lnTo>
                <a:lnTo>
                  <a:pt x="0" y="14271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189879" y="8559751"/>
            <a:ext cx="1374386" cy="1570727"/>
          </a:xfrm>
          <a:custGeom>
            <a:avLst/>
            <a:gdLst/>
            <a:ahLst/>
            <a:cxnLst/>
            <a:rect r="r" b="b" t="t" l="l"/>
            <a:pathLst>
              <a:path h="1570727" w="1374386">
                <a:moveTo>
                  <a:pt x="0" y="0"/>
                </a:moveTo>
                <a:lnTo>
                  <a:pt x="1374386" y="0"/>
                </a:lnTo>
                <a:lnTo>
                  <a:pt x="1374386" y="1570727"/>
                </a:lnTo>
                <a:lnTo>
                  <a:pt x="0" y="157072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257239" y="8276998"/>
            <a:ext cx="3089134" cy="1853481"/>
          </a:xfrm>
          <a:custGeom>
            <a:avLst/>
            <a:gdLst/>
            <a:ahLst/>
            <a:cxnLst/>
            <a:rect r="r" b="b" t="t" l="l"/>
            <a:pathLst>
              <a:path h="1853481" w="3089134">
                <a:moveTo>
                  <a:pt x="0" y="0"/>
                </a:moveTo>
                <a:lnTo>
                  <a:pt x="3089134" y="0"/>
                </a:lnTo>
                <a:lnTo>
                  <a:pt x="3089134" y="1853480"/>
                </a:lnTo>
                <a:lnTo>
                  <a:pt x="0" y="18534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3581" y="7993042"/>
            <a:ext cx="3391989" cy="1937674"/>
          </a:xfrm>
          <a:custGeom>
            <a:avLst/>
            <a:gdLst/>
            <a:ahLst/>
            <a:cxnLst/>
            <a:rect r="r" b="b" t="t" l="l"/>
            <a:pathLst>
              <a:path h="1937674" w="3391989">
                <a:moveTo>
                  <a:pt x="0" y="0"/>
                </a:moveTo>
                <a:lnTo>
                  <a:pt x="3391989" y="0"/>
                </a:lnTo>
                <a:lnTo>
                  <a:pt x="3391989" y="1937674"/>
                </a:lnTo>
                <a:lnTo>
                  <a:pt x="0" y="19376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0" y="0"/>
            <a:ext cx="2436115" cy="1150591"/>
          </a:xfrm>
          <a:custGeom>
            <a:avLst/>
            <a:gdLst/>
            <a:ahLst/>
            <a:cxnLst/>
            <a:rect r="r" b="b" t="t" l="l"/>
            <a:pathLst>
              <a:path h="1150591" w="2436115">
                <a:moveTo>
                  <a:pt x="0" y="0"/>
                </a:moveTo>
                <a:lnTo>
                  <a:pt x="2436115" y="0"/>
                </a:lnTo>
                <a:lnTo>
                  <a:pt x="2436115" y="1150591"/>
                </a:lnTo>
                <a:lnTo>
                  <a:pt x="0" y="115059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728423" y="8633477"/>
            <a:ext cx="1480381" cy="1361950"/>
          </a:xfrm>
          <a:custGeom>
            <a:avLst/>
            <a:gdLst/>
            <a:ahLst/>
            <a:cxnLst/>
            <a:rect r="r" b="b" t="t" l="l"/>
            <a:pathLst>
              <a:path h="1361950" w="1480381">
                <a:moveTo>
                  <a:pt x="0" y="0"/>
                </a:moveTo>
                <a:lnTo>
                  <a:pt x="1480381" y="0"/>
                </a:lnTo>
                <a:lnTo>
                  <a:pt x="1480381" y="1361950"/>
                </a:lnTo>
                <a:lnTo>
                  <a:pt x="0" y="13619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146473" y="8427118"/>
            <a:ext cx="1507084" cy="1596911"/>
          </a:xfrm>
          <a:custGeom>
            <a:avLst/>
            <a:gdLst/>
            <a:ahLst/>
            <a:cxnLst/>
            <a:rect r="r" b="b" t="t" l="l"/>
            <a:pathLst>
              <a:path h="1596911" w="1507084">
                <a:moveTo>
                  <a:pt x="0" y="0"/>
                </a:moveTo>
                <a:lnTo>
                  <a:pt x="1507084" y="0"/>
                </a:lnTo>
                <a:lnTo>
                  <a:pt x="1507084" y="1596911"/>
                </a:lnTo>
                <a:lnTo>
                  <a:pt x="0" y="159691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5797847" y="7695701"/>
            <a:ext cx="1997466" cy="640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Termoiz</a:t>
            </a:r>
            <a:r>
              <a:rPr lang="en-US" b="true" sz="1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olație cu vată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872816" y="7636769"/>
            <a:ext cx="2176776" cy="640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Robinete termostatate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42132" y="7561361"/>
            <a:ext cx="1693869" cy="640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Termostat smart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382121" y="7561361"/>
            <a:ext cx="2839370" cy="640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Ventilație cu recuperare de căldură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700115" y="7636769"/>
            <a:ext cx="1569904" cy="640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Rulouri exterioare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669166" y="7561361"/>
            <a:ext cx="2502458" cy="640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Versiunea pentru case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DAHI4facc2k</dc:identifier>
  <dcterms:modified xsi:type="dcterms:W3CDTF">2011-08-01T06:04:30Z</dcterms:modified>
  <cp:revision>1</cp:revision>
  <dc:title>Prezentare EFdeN OER 7.05.2026</dc:title>
</cp:coreProperties>
</file>