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Open Sans Bold" charset="1" panose="00000000000000000000"/>
      <p:regular r:id="rId31"/>
    </p:embeddedFont>
    <p:embeddedFont>
      <p:font typeface="Poppins" charset="1" panose="00000500000000000000"/>
      <p:regular r:id="rId32"/>
    </p:embeddedFont>
    <p:embeddedFont>
      <p:font typeface="Arial Nova Italics" charset="1" panose="020B0504020202090204"/>
      <p:regular r:id="rId33"/>
    </p:embeddedFont>
    <p:embeddedFont>
      <p:font typeface="Canva Sans Bold" charset="1" panose="020B0803030501040103"/>
      <p:regular r:id="rId34"/>
    </p:embeddedFont>
    <p:embeddedFont>
      <p:font typeface="Canva Sans" charset="1" panose="020B0503030501040103"/>
      <p:regular r:id="rId35"/>
    </p:embeddedFont>
    <p:embeddedFont>
      <p:font typeface="Century Gothic Paneuropean" charset="1" panose="020B0502020202020204"/>
      <p:regular r:id="rId36"/>
    </p:embeddedFont>
    <p:embeddedFont>
      <p:font typeface="Canva Sans Bold Italics" charset="1" panose="020B0803030501040103"/>
      <p:regular r:id="rId37"/>
    </p:embeddedFont>
    <p:embeddedFont>
      <p:font typeface="Calibri (MS)" charset="1" panose="020F050202020403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https://oer.ro/wp-content/uploads/2025/06/Brosura-5-Pasi.pdf" TargetMode="External" Type="http://schemas.openxmlformats.org/officeDocument/2006/relationships/hyperlink"/><Relationship Id="rId4" Target="https://oer.ro/wp-content/uploads/2025/06/Catalogue-of-EC.pdf" TargetMode="External" Type="http://schemas.openxmlformats.org/officeDocument/2006/relationships/hyperlink"/><Relationship Id="rId5" Target="https://oer.ro/wp-content/uploads/2025/06/Infografic_RO.pdf" TargetMode="External" Type="http://schemas.openxmlformats.org/officeDocument/2006/relationships/hyperlink"/><Relationship Id="rId6" Target="http://youtube.com/watch?v=KMOwKZIKumg&amp;time_continue=1&amp;source_ve_path=NzY3NTg&amp;embeds_referring_euri=https%3A%2F%2Foer.ro%2F"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 Id="rId3" Target="../media/image31.pn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jpe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42.jpeg" Type="http://schemas.openxmlformats.org/officeDocument/2006/relationships/image"/><Relationship Id="rId6" Target="https://oscar.oer.ro"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oscar.oer.ro" TargetMode="External" Type="http://schemas.openxmlformats.org/officeDocument/2006/relationships/hyperlink"/><Relationship Id="rId2" Target="../media/image43.jpe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7.png" Type="http://schemas.openxmlformats.org/officeDocument/2006/relationships/image"/><Relationship Id="rId7" Target="../media/image48.pn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9.svg" Type="http://schemas.openxmlformats.org/officeDocument/2006/relationships/image"/><Relationship Id="rId11" Target="../media/image60.svg" Type="http://schemas.openxmlformats.org/officeDocument/2006/relationships/image"/><Relationship Id="rId12" Target="../media/image61.svg" Type="http://schemas.openxmlformats.org/officeDocument/2006/relationships/image"/><Relationship Id="rId13" Target="../media/image62.svg" Type="http://schemas.openxmlformats.org/officeDocument/2006/relationships/image"/><Relationship Id="rId14" Target="../media/image63.svg" Type="http://schemas.openxmlformats.org/officeDocument/2006/relationships/image"/><Relationship Id="rId15" Target="../media/image64.svg" Type="http://schemas.openxmlformats.org/officeDocument/2006/relationships/image"/><Relationship Id="rId16" Target="../media/image65.svg" Type="http://schemas.openxmlformats.org/officeDocument/2006/relationships/image"/><Relationship Id="rId17" Target="../media/image66.svg" Type="http://schemas.openxmlformats.org/officeDocument/2006/relationships/image"/><Relationship Id="rId18" Target="../media/image67.svg" Type="http://schemas.openxmlformats.org/officeDocument/2006/relationships/image"/><Relationship Id="rId19" Target="../media/image68.svg" Type="http://schemas.openxmlformats.org/officeDocument/2006/relationships/image"/><Relationship Id="rId2" Target="../media/image51.png" Type="http://schemas.openxmlformats.org/officeDocument/2006/relationships/image"/><Relationship Id="rId20" Target="../media/image69.png" Type="http://schemas.openxmlformats.org/officeDocument/2006/relationships/image"/><Relationship Id="rId21" Target="../media/image70.svg" Type="http://schemas.openxmlformats.org/officeDocument/2006/relationships/image"/><Relationship Id="rId22" Target="../media/image71.svg" Type="http://schemas.openxmlformats.org/officeDocument/2006/relationships/image"/><Relationship Id="rId23" Target="../media/image72.png" Type="http://schemas.openxmlformats.org/officeDocument/2006/relationships/image"/><Relationship Id="rId24" Target="../media/image73.svg" Type="http://schemas.openxmlformats.org/officeDocument/2006/relationships/image"/><Relationship Id="rId25" Target="../media/image74.svg" Type="http://schemas.openxmlformats.org/officeDocument/2006/relationships/image"/><Relationship Id="rId26" Target="../media/image75.svg" Type="http://schemas.openxmlformats.org/officeDocument/2006/relationships/image"/><Relationship Id="rId27" Target="../media/image76.png" Type="http://schemas.openxmlformats.org/officeDocument/2006/relationships/image"/><Relationship Id="rId28" Target="../media/image77.svg" Type="http://schemas.openxmlformats.org/officeDocument/2006/relationships/image"/><Relationship Id="rId29" Target="../media/image78.png" Type="http://schemas.openxmlformats.org/officeDocument/2006/relationships/image"/><Relationship Id="rId3" Target="../media/image52.png" Type="http://schemas.openxmlformats.org/officeDocument/2006/relationships/image"/><Relationship Id="rId30" Target="../media/image79.svg" Type="http://schemas.openxmlformats.org/officeDocument/2006/relationships/image"/><Relationship Id="rId31" Target="../media/image80.png" Type="http://schemas.openxmlformats.org/officeDocument/2006/relationships/image"/><Relationship Id="rId32" Target="../media/image81.svg" Type="http://schemas.openxmlformats.org/officeDocument/2006/relationships/image"/><Relationship Id="rId4" Target="../media/image53.svg" Type="http://schemas.openxmlformats.org/officeDocument/2006/relationships/image"/><Relationship Id="rId5" Target="../media/image54.jpeg" Type="http://schemas.openxmlformats.org/officeDocument/2006/relationships/image"/><Relationship Id="rId6" Target="../media/image55.png" Type="http://schemas.openxmlformats.org/officeDocument/2006/relationships/image"/><Relationship Id="rId7" Target="../media/image56.png" Type="http://schemas.openxmlformats.org/officeDocument/2006/relationships/image"/><Relationship Id="rId8" Target="../media/image57.png" Type="http://schemas.openxmlformats.org/officeDocument/2006/relationships/image"/><Relationship Id="rId9" Target="../media/image5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2.jpeg" Type="http://schemas.openxmlformats.org/officeDocument/2006/relationships/image"/><Relationship Id="rId3" Target="../media/image83.jpeg" Type="http://schemas.openxmlformats.org/officeDocument/2006/relationships/image"/><Relationship Id="rId4" Target="../media/image84.jpe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 Id="rId7" Target="../media/image4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jpeg" Type="http://schemas.openxmlformats.org/officeDocument/2006/relationships/image"/><Relationship Id="rId2" Target="../media/image7.pn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12.png" Type="http://schemas.openxmlformats.org/officeDocument/2006/relationships/image"/><Relationship Id="rId8" Target="../media/image13.jpeg" Type="http://schemas.openxmlformats.org/officeDocument/2006/relationships/image"/><Relationship Id="rId9" Target="../media/image1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 Id="rId3" Target="../media/image8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 Id="rId3" Target="../media/image8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7.png" Type="http://schemas.openxmlformats.org/officeDocument/2006/relationships/image"/><Relationship Id="rId3" Target="../media/image90.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 Id="rId4"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 Id="rId4"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jpeg" Type="http://schemas.openxmlformats.org/officeDocument/2006/relationships/image"/><Relationship Id="rId2" Target="../media/image7.pn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 Id="rId6" Target="../media/image11.jpeg" Type="http://schemas.openxmlformats.org/officeDocument/2006/relationships/image"/><Relationship Id="rId7" Target="../media/image12.png" Type="http://schemas.openxmlformats.org/officeDocument/2006/relationships/image"/><Relationship Id="rId8" Target="../media/image13.jpeg" Type="http://schemas.openxmlformats.org/officeDocument/2006/relationships/image"/><Relationship Id="rId9"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259537" cy="13359889"/>
            <a:chOff x="0" y="0"/>
            <a:chExt cx="2042585" cy="2947092"/>
          </a:xfrm>
        </p:grpSpPr>
        <p:sp>
          <p:nvSpPr>
            <p:cNvPr name="Freeform 3" id="3"/>
            <p:cNvSpPr/>
            <p:nvPr/>
          </p:nvSpPr>
          <p:spPr>
            <a:xfrm flipH="false" flipV="false" rot="0">
              <a:off x="0" y="0"/>
              <a:ext cx="2042585" cy="2947092"/>
            </a:xfrm>
            <a:custGeom>
              <a:avLst/>
              <a:gdLst/>
              <a:ahLst/>
              <a:cxnLst/>
              <a:rect r="r" b="b" t="t" l="l"/>
              <a:pathLst>
                <a:path h="2947092" w="2042585">
                  <a:moveTo>
                    <a:pt x="0" y="0"/>
                  </a:moveTo>
                  <a:lnTo>
                    <a:pt x="2042585" y="0"/>
                  </a:lnTo>
                  <a:lnTo>
                    <a:pt x="2042585" y="2947092"/>
                  </a:lnTo>
                  <a:lnTo>
                    <a:pt x="0" y="2947092"/>
                  </a:lnTo>
                  <a:close/>
                </a:path>
              </a:pathLst>
            </a:custGeom>
            <a:solidFill>
              <a:srgbClr val="92C84A"/>
            </a:solidFill>
          </p:spPr>
        </p:sp>
        <p:sp>
          <p:nvSpPr>
            <p:cNvPr name="TextBox 4" id="4"/>
            <p:cNvSpPr txBox="true"/>
            <p:nvPr/>
          </p:nvSpPr>
          <p:spPr>
            <a:xfrm>
              <a:off x="0" y="0"/>
              <a:ext cx="2042585" cy="2947092"/>
            </a:xfrm>
            <a:prstGeom prst="rect">
              <a:avLst/>
            </a:prstGeom>
          </p:spPr>
          <p:txBody>
            <a:bodyPr anchor="ctr" rtlCol="false" tIns="24086" lIns="24086" bIns="24086" rIns="24086"/>
            <a:lstStyle/>
            <a:p>
              <a:pPr algn="ctr">
                <a:lnSpc>
                  <a:spcPts val="816"/>
                </a:lnSpc>
              </a:pPr>
            </a:p>
          </p:txBody>
        </p:sp>
      </p:grpSp>
      <p:grpSp>
        <p:nvGrpSpPr>
          <p:cNvPr name="Group 5" id="5"/>
          <p:cNvGrpSpPr/>
          <p:nvPr/>
        </p:nvGrpSpPr>
        <p:grpSpPr>
          <a:xfrm rot="0">
            <a:off x="758592" y="1195919"/>
            <a:ext cx="8933915" cy="6300450"/>
            <a:chOff x="0" y="0"/>
            <a:chExt cx="785330" cy="553837"/>
          </a:xfrm>
        </p:grpSpPr>
        <p:sp>
          <p:nvSpPr>
            <p:cNvPr name="Freeform 6" id="6"/>
            <p:cNvSpPr/>
            <p:nvPr/>
          </p:nvSpPr>
          <p:spPr>
            <a:xfrm flipH="false" flipV="false" rot="0">
              <a:off x="0" y="0"/>
              <a:ext cx="785330" cy="553837"/>
            </a:xfrm>
            <a:custGeom>
              <a:avLst/>
              <a:gdLst/>
              <a:ahLst/>
              <a:cxnLst/>
              <a:rect r="r" b="b" t="t" l="l"/>
              <a:pathLst>
                <a:path h="553837" w="785330">
                  <a:moveTo>
                    <a:pt x="0" y="0"/>
                  </a:moveTo>
                  <a:lnTo>
                    <a:pt x="785330" y="0"/>
                  </a:lnTo>
                  <a:lnTo>
                    <a:pt x="785330" y="553837"/>
                  </a:lnTo>
                  <a:lnTo>
                    <a:pt x="0" y="553837"/>
                  </a:lnTo>
                  <a:close/>
                </a:path>
              </a:pathLst>
            </a:custGeom>
            <a:blipFill>
              <a:blip r:embed="rId2"/>
              <a:stretch>
                <a:fillRect l="0" t="-344" r="-6417" b="-344"/>
              </a:stretch>
            </a:blipFill>
          </p:spPr>
        </p:sp>
      </p:grpSp>
      <p:grpSp>
        <p:nvGrpSpPr>
          <p:cNvPr name="Group 7" id="7"/>
          <p:cNvGrpSpPr/>
          <p:nvPr/>
        </p:nvGrpSpPr>
        <p:grpSpPr>
          <a:xfrm rot="0">
            <a:off x="6632309" y="4779536"/>
            <a:ext cx="2010844" cy="1960751"/>
            <a:chOff x="0" y="0"/>
            <a:chExt cx="2111922" cy="2059311"/>
          </a:xfrm>
        </p:grpSpPr>
        <p:sp>
          <p:nvSpPr>
            <p:cNvPr name="Freeform 8" id="8"/>
            <p:cNvSpPr/>
            <p:nvPr/>
          </p:nvSpPr>
          <p:spPr>
            <a:xfrm flipH="false" flipV="false" rot="0">
              <a:off x="0" y="0"/>
              <a:ext cx="2111922" cy="2059311"/>
            </a:xfrm>
            <a:custGeom>
              <a:avLst/>
              <a:gdLst/>
              <a:ahLst/>
              <a:cxnLst/>
              <a:rect r="r" b="b" t="t" l="l"/>
              <a:pathLst>
                <a:path h="2059311" w="2111922">
                  <a:moveTo>
                    <a:pt x="0" y="0"/>
                  </a:moveTo>
                  <a:lnTo>
                    <a:pt x="2111922" y="0"/>
                  </a:lnTo>
                  <a:lnTo>
                    <a:pt x="2111922" y="2059311"/>
                  </a:lnTo>
                  <a:lnTo>
                    <a:pt x="0" y="2059311"/>
                  </a:lnTo>
                  <a:close/>
                </a:path>
              </a:pathLst>
            </a:custGeom>
            <a:solidFill>
              <a:srgbClr val="3D5C80"/>
            </a:solidFill>
          </p:spPr>
        </p:sp>
        <p:sp>
          <p:nvSpPr>
            <p:cNvPr name="TextBox 9" id="9"/>
            <p:cNvSpPr txBox="true"/>
            <p:nvPr/>
          </p:nvSpPr>
          <p:spPr>
            <a:xfrm>
              <a:off x="0" y="0"/>
              <a:ext cx="2111922" cy="2059311"/>
            </a:xfrm>
            <a:prstGeom prst="rect">
              <a:avLst/>
            </a:prstGeom>
          </p:spPr>
          <p:txBody>
            <a:bodyPr anchor="ctr" rtlCol="false" tIns="3297" lIns="3297" bIns="3297" rIns="3297"/>
            <a:lstStyle/>
            <a:p>
              <a:pPr algn="ctr">
                <a:lnSpc>
                  <a:spcPts val="181"/>
                </a:lnSpc>
                <a:spcBef>
                  <a:spcPct val="0"/>
                </a:spcBef>
              </a:pPr>
            </a:p>
          </p:txBody>
        </p:sp>
      </p:grpSp>
      <p:sp>
        <p:nvSpPr>
          <p:cNvPr name="Freeform 10" id="10"/>
          <p:cNvSpPr/>
          <p:nvPr/>
        </p:nvSpPr>
        <p:spPr>
          <a:xfrm flipH="false" flipV="false" rot="0">
            <a:off x="7103977" y="6490947"/>
            <a:ext cx="1005422" cy="1005422"/>
          </a:xfrm>
          <a:custGeom>
            <a:avLst/>
            <a:gdLst/>
            <a:ahLst/>
            <a:cxnLst/>
            <a:rect r="r" b="b" t="t" l="l"/>
            <a:pathLst>
              <a:path h="1005422" w="1005422">
                <a:moveTo>
                  <a:pt x="0" y="0"/>
                </a:moveTo>
                <a:lnTo>
                  <a:pt x="1005422" y="0"/>
                </a:lnTo>
                <a:lnTo>
                  <a:pt x="1005422" y="1005422"/>
                </a:lnTo>
                <a:lnTo>
                  <a:pt x="0" y="100542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1514396" y="2800240"/>
            <a:ext cx="5145774" cy="1979295"/>
            <a:chOff x="0" y="0"/>
            <a:chExt cx="6861032" cy="2639060"/>
          </a:xfrm>
        </p:grpSpPr>
        <p:pic>
          <p:nvPicPr>
            <p:cNvPr name="Picture 12" id="12"/>
            <p:cNvPicPr>
              <a:picLocks noChangeAspect="true"/>
            </p:cNvPicPr>
            <p:nvPr/>
          </p:nvPicPr>
          <p:blipFill>
            <a:blip r:embed="rId5"/>
            <a:srcRect l="0" t="15767" r="0" b="15767"/>
            <a:stretch>
              <a:fillRect/>
            </a:stretch>
          </p:blipFill>
          <p:spPr>
            <a:xfrm flipH="false" flipV="false">
              <a:off x="0" y="0"/>
              <a:ext cx="6861032" cy="2639060"/>
            </a:xfrm>
            <a:prstGeom prst="rect">
              <a:avLst/>
            </a:prstGeom>
          </p:spPr>
        </p:pic>
      </p:grpSp>
      <p:sp>
        <p:nvSpPr>
          <p:cNvPr name="Freeform 13" id="13"/>
          <p:cNvSpPr/>
          <p:nvPr/>
        </p:nvSpPr>
        <p:spPr>
          <a:xfrm flipH="false" flipV="false" rot="0">
            <a:off x="8643153" y="2778212"/>
            <a:ext cx="1994072" cy="2001323"/>
          </a:xfrm>
          <a:custGeom>
            <a:avLst/>
            <a:gdLst/>
            <a:ahLst/>
            <a:cxnLst/>
            <a:rect r="r" b="b" t="t" l="l"/>
            <a:pathLst>
              <a:path h="2001323" w="1994072">
                <a:moveTo>
                  <a:pt x="0" y="0"/>
                </a:moveTo>
                <a:lnTo>
                  <a:pt x="1994072" y="0"/>
                </a:lnTo>
                <a:lnTo>
                  <a:pt x="1994072" y="2001324"/>
                </a:lnTo>
                <a:lnTo>
                  <a:pt x="0" y="2001324"/>
                </a:lnTo>
                <a:lnTo>
                  <a:pt x="0" y="0"/>
                </a:lnTo>
                <a:close/>
              </a:path>
            </a:pathLst>
          </a:custGeom>
          <a:blipFill>
            <a:blip r:embed="rId6"/>
            <a:stretch>
              <a:fillRect l="0" t="0" r="0" b="0"/>
            </a:stretch>
          </a:blipFill>
        </p:spPr>
      </p:sp>
      <p:sp>
        <p:nvSpPr>
          <p:cNvPr name="TextBox 14" id="14"/>
          <p:cNvSpPr txBox="true"/>
          <p:nvPr/>
        </p:nvSpPr>
        <p:spPr>
          <a:xfrm rot="0">
            <a:off x="758592" y="7924994"/>
            <a:ext cx="8068203" cy="552168"/>
          </a:xfrm>
          <a:prstGeom prst="rect">
            <a:avLst/>
          </a:prstGeom>
        </p:spPr>
        <p:txBody>
          <a:bodyPr anchor="t" rtlCol="false" tIns="0" lIns="0" bIns="0" rIns="0">
            <a:spAutoFit/>
          </a:bodyPr>
          <a:lstStyle/>
          <a:p>
            <a:pPr algn="l">
              <a:lnSpc>
                <a:spcPts val="4399"/>
              </a:lnSpc>
            </a:pPr>
            <a:r>
              <a:rPr lang="en-US" b="true" sz="3999">
                <a:solidFill>
                  <a:srgbClr val="FFFFFF"/>
                </a:solidFill>
                <a:latin typeface="Open Sans Bold"/>
                <a:ea typeface="Open Sans Bold"/>
                <a:cs typeface="Open Sans Bold"/>
                <a:sym typeface="Open Sans Bold"/>
              </a:rPr>
              <a:t>CONFERINȚA ANUALĂ OER 2026</a:t>
            </a:r>
          </a:p>
        </p:txBody>
      </p:sp>
      <p:sp>
        <p:nvSpPr>
          <p:cNvPr name="TextBox 15" id="15"/>
          <p:cNvSpPr txBox="true"/>
          <p:nvPr/>
        </p:nvSpPr>
        <p:spPr>
          <a:xfrm rot="0">
            <a:off x="758592" y="8534191"/>
            <a:ext cx="8068203" cy="965139"/>
          </a:xfrm>
          <a:prstGeom prst="rect">
            <a:avLst/>
          </a:prstGeom>
        </p:spPr>
        <p:txBody>
          <a:bodyPr anchor="t" rtlCol="false" tIns="0" lIns="0" bIns="0" rIns="0">
            <a:spAutoFit/>
          </a:bodyPr>
          <a:lstStyle/>
          <a:p>
            <a:pPr algn="l">
              <a:lnSpc>
                <a:spcPts val="4372"/>
              </a:lnSpc>
            </a:pPr>
            <a:r>
              <a:rPr lang="en-US" sz="2666" b="true">
                <a:solidFill>
                  <a:srgbClr val="FFFFFF"/>
                </a:solidFill>
                <a:latin typeface="Open Sans Bold"/>
                <a:ea typeface="Open Sans Bold"/>
                <a:cs typeface="Open Sans Bold"/>
                <a:sym typeface="Open Sans Bold"/>
              </a:rPr>
              <a:t>ORAȘE CARE SCHIMBĂ ENERGIA ROMÂNIEI </a:t>
            </a:r>
          </a:p>
          <a:p>
            <a:pPr algn="l">
              <a:lnSpc>
                <a:spcPts val="3552"/>
              </a:lnSpc>
            </a:pPr>
            <a:r>
              <a:rPr lang="en-US" b="true" sz="2166">
                <a:solidFill>
                  <a:srgbClr val="FFFFFF"/>
                </a:solidFill>
                <a:latin typeface="Open Sans Bold"/>
                <a:ea typeface="Open Sans Bold"/>
                <a:cs typeface="Open Sans Bold"/>
                <a:sym typeface="Open Sans Bold"/>
              </a:rPr>
              <a:t>FĂGĂRAȘ, CAPITALA SOLUȚIILOR ENERGETICE PENTRU O ZI</a:t>
            </a:r>
          </a:p>
        </p:txBody>
      </p:sp>
      <p:sp>
        <p:nvSpPr>
          <p:cNvPr name="TextBox 16" id="16"/>
          <p:cNvSpPr txBox="true"/>
          <p:nvPr/>
        </p:nvSpPr>
        <p:spPr>
          <a:xfrm rot="0">
            <a:off x="6835637" y="5364977"/>
            <a:ext cx="1542101" cy="733909"/>
          </a:xfrm>
          <a:prstGeom prst="rect">
            <a:avLst/>
          </a:prstGeom>
        </p:spPr>
        <p:txBody>
          <a:bodyPr anchor="t" rtlCol="false" tIns="0" lIns="0" bIns="0" rIns="0">
            <a:spAutoFit/>
          </a:bodyPr>
          <a:lstStyle/>
          <a:p>
            <a:pPr algn="ctr">
              <a:lnSpc>
                <a:spcPts val="2856"/>
              </a:lnSpc>
            </a:pPr>
            <a:r>
              <a:rPr lang="en-US" sz="2380">
                <a:solidFill>
                  <a:srgbClr val="FFFFFF"/>
                </a:solidFill>
                <a:latin typeface="Poppins"/>
                <a:ea typeface="Poppins"/>
                <a:cs typeface="Poppins"/>
                <a:sym typeface="Poppins"/>
              </a:rPr>
              <a:t>7–8 mai,</a:t>
            </a:r>
          </a:p>
          <a:p>
            <a:pPr algn="ctr">
              <a:lnSpc>
                <a:spcPts val="2856"/>
              </a:lnSpc>
            </a:pPr>
            <a:r>
              <a:rPr lang="en-US" sz="2380">
                <a:solidFill>
                  <a:srgbClr val="FFFFFF"/>
                </a:solidFill>
                <a:latin typeface="Poppins"/>
                <a:ea typeface="Poppins"/>
                <a:cs typeface="Poppins"/>
                <a:sym typeface="Poppins"/>
              </a:rPr>
              <a:t>Făgăraș</a:t>
            </a:r>
          </a:p>
        </p:txBody>
      </p:sp>
      <p:pic>
        <p:nvPicPr>
          <p:cNvPr name="Picture 17" id="17"/>
          <p:cNvPicPr>
            <a:picLocks noChangeAspect="true"/>
          </p:cNvPicPr>
          <p:nvPr/>
        </p:nvPicPr>
        <p:blipFill>
          <a:blip r:embed="rId7"/>
          <a:stretch>
            <a:fillRect/>
          </a:stretch>
        </p:blipFill>
        <p:spPr>
          <a:xfrm rot="0">
            <a:off x="13181789" y="4937760"/>
            <a:ext cx="2468880" cy="2468880"/>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79247" y="3667547"/>
            <a:ext cx="16339814" cy="3972230"/>
          </a:xfrm>
          <a:prstGeom prst="rect">
            <a:avLst/>
          </a:prstGeom>
        </p:spPr>
        <p:txBody>
          <a:bodyPr anchor="t" rtlCol="false" tIns="0" lIns="0" bIns="0" rIns="0">
            <a:spAutoFit/>
          </a:bodyPr>
          <a:lstStyle/>
          <a:p>
            <a:pPr algn="l">
              <a:lnSpc>
                <a:spcPts val="2877"/>
              </a:lnSpc>
              <a:spcBef>
                <a:spcPct val="0"/>
              </a:spcBef>
            </a:pPr>
            <a:r>
              <a:rPr lang="en-US" sz="2400">
                <a:solidFill>
                  <a:srgbClr val="000000"/>
                </a:solidFill>
                <a:latin typeface="Canva Sans"/>
                <a:ea typeface="Canva Sans"/>
                <a:cs typeface="Canva Sans"/>
                <a:sym typeface="Canva Sans"/>
              </a:rPr>
              <a:t>Acțiunil</a:t>
            </a:r>
            <a:r>
              <a:rPr lang="en-US" sz="2400">
                <a:solidFill>
                  <a:srgbClr val="000000"/>
                </a:solidFill>
                <a:latin typeface="Canva Sans"/>
                <a:ea typeface="Canva Sans"/>
                <a:cs typeface="Canva Sans"/>
                <a:sym typeface="Canva Sans"/>
              </a:rPr>
              <a:t>e pilot au consolidat baza pentru Comunitățile Energetice prin </a:t>
            </a:r>
          </a:p>
          <a:p>
            <a:pPr algn="l" marL="518160" indent="-259080" lvl="1">
              <a:lnSpc>
                <a:spcPts val="2877"/>
              </a:lnSpc>
              <a:spcBef>
                <a:spcPct val="0"/>
              </a:spcBef>
              <a:buFont typeface="Arial"/>
              <a:buChar char="•"/>
            </a:pPr>
            <a:r>
              <a:rPr lang="en-US" sz="2400">
                <a:solidFill>
                  <a:srgbClr val="000000"/>
                </a:solidFill>
                <a:latin typeface="Canva Sans"/>
                <a:ea typeface="Canva Sans"/>
                <a:cs typeface="Canva Sans"/>
                <a:sym typeface="Canva Sans"/>
              </a:rPr>
              <a:t>analiză legislativă, identificarea barierelor și propunerea unor </a:t>
            </a:r>
            <a:r>
              <a:rPr lang="en-US" b="true" sz="2400">
                <a:solidFill>
                  <a:srgbClr val="A7CE3B"/>
                </a:solidFill>
                <a:latin typeface="Canva Sans Bold"/>
                <a:ea typeface="Canva Sans Bold"/>
                <a:cs typeface="Canva Sans Bold"/>
                <a:sym typeface="Canva Sans Bold"/>
              </a:rPr>
              <a:t>recomandări de politici publice</a:t>
            </a:r>
            <a:r>
              <a:rPr lang="en-US" sz="2400">
                <a:solidFill>
                  <a:srgbClr val="000000"/>
                </a:solidFill>
                <a:latin typeface="Canva Sans"/>
                <a:ea typeface="Canva Sans"/>
                <a:cs typeface="Canva Sans"/>
                <a:sym typeface="Canva Sans"/>
              </a:rPr>
              <a:t>;</a:t>
            </a:r>
          </a:p>
          <a:p>
            <a:pPr algn="l" marL="518160" indent="-259080" lvl="1">
              <a:lnSpc>
                <a:spcPts val="2877"/>
              </a:lnSpc>
              <a:spcBef>
                <a:spcPct val="0"/>
              </a:spcBef>
              <a:buFont typeface="Arial"/>
              <a:buChar char="•"/>
            </a:pPr>
            <a:r>
              <a:rPr lang="en-US" b="true" sz="2400">
                <a:solidFill>
                  <a:srgbClr val="01349B"/>
                </a:solidFill>
                <a:latin typeface="Canva Sans Bold"/>
                <a:ea typeface="Canva Sans Bold"/>
                <a:cs typeface="Canva Sans Bold"/>
                <a:sym typeface="Canva Sans Bold"/>
              </a:rPr>
              <a:t>c</a:t>
            </a:r>
            <a:r>
              <a:rPr lang="en-US" b="true" sz="2400">
                <a:solidFill>
                  <a:srgbClr val="01349B"/>
                </a:solidFill>
                <a:latin typeface="Canva Sans Bold"/>
                <a:ea typeface="Canva Sans Bold"/>
                <a:cs typeface="Canva Sans Bold"/>
                <a:sym typeface="Canva Sans Bold"/>
              </a:rPr>
              <a:t>olaborarea cu diverși factori interesați</a:t>
            </a:r>
            <a:r>
              <a:rPr lang="en-US" sz="2400">
                <a:solidFill>
                  <a:srgbClr val="000000"/>
                </a:solidFill>
                <a:latin typeface="Canva Sans"/>
                <a:ea typeface="Canva Sans"/>
                <a:cs typeface="Canva Sans"/>
                <a:sym typeface="Canva Sans"/>
              </a:rPr>
              <a:t> (autorități publice locale și naționale, mediul privat, societatea civilă) în cadrul grupului de lucru dezvoltat de Ministerul Energiei.</a:t>
            </a:r>
          </a:p>
          <a:p>
            <a:pPr algn="l" marL="518160" indent="-259080" lvl="1">
              <a:lnSpc>
                <a:spcPts val="2877"/>
              </a:lnSpc>
              <a:spcBef>
                <a:spcPct val="0"/>
              </a:spcBef>
              <a:buFont typeface="Arial"/>
              <a:buChar char="•"/>
            </a:pPr>
            <a:r>
              <a:rPr lang="en-US" b="true" sz="2400">
                <a:solidFill>
                  <a:srgbClr val="606963"/>
                </a:solidFill>
                <a:latin typeface="Canva Sans Bold"/>
                <a:ea typeface="Canva Sans Bold"/>
                <a:cs typeface="Canva Sans Bold"/>
                <a:sym typeface="Canva Sans Bold"/>
              </a:rPr>
              <a:t>Susținerea autorităților locale</a:t>
            </a:r>
            <a:r>
              <a:rPr lang="en-US" sz="2400">
                <a:solidFill>
                  <a:srgbClr val="000000"/>
                </a:solidFill>
                <a:latin typeface="Canva Sans"/>
                <a:ea typeface="Canva Sans"/>
                <a:cs typeface="Canva Sans"/>
                <a:sym typeface="Canva Sans"/>
              </a:rPr>
              <a:t> în dezvoltarea inițiativelor de energie la nivel local (scrisoare deschisă PTJ,</a:t>
            </a:r>
            <a:r>
              <a:rPr lang="en-US" sz="2400">
                <a:solidFill>
                  <a:srgbClr val="FF3131"/>
                </a:solidFill>
                <a:latin typeface="Canva Sans"/>
                <a:ea typeface="Canva Sans"/>
                <a:cs typeface="Canva Sans"/>
                <a:sym typeface="Canva Sans"/>
              </a:rPr>
              <a:t> </a:t>
            </a:r>
            <a:r>
              <a:rPr lang="en-US" sz="2400">
                <a:solidFill>
                  <a:srgbClr val="000000"/>
                </a:solidFill>
                <a:latin typeface="Canva Sans"/>
                <a:ea typeface="Canva Sans"/>
                <a:cs typeface="Canva Sans"/>
                <a:sym typeface="Canva Sans"/>
              </a:rPr>
              <a:t>participare la consultări publice, etc.)</a:t>
            </a:r>
            <a:r>
              <a:rPr lang="en-US" sz="2400">
                <a:solidFill>
                  <a:srgbClr val="000000"/>
                </a:solidFill>
                <a:latin typeface="Canva Sans"/>
                <a:ea typeface="Canva Sans"/>
                <a:cs typeface="Canva Sans"/>
                <a:sym typeface="Canva Sans"/>
              </a:rPr>
              <a:t>.</a:t>
            </a:r>
          </a:p>
          <a:p>
            <a:pPr algn="l">
              <a:lnSpc>
                <a:spcPts val="2877"/>
              </a:lnSpc>
              <a:spcBef>
                <a:spcPct val="0"/>
              </a:spcBef>
            </a:pPr>
          </a:p>
          <a:p>
            <a:pPr algn="l">
              <a:lnSpc>
                <a:spcPts val="2877"/>
              </a:lnSpc>
              <a:spcBef>
                <a:spcPct val="0"/>
              </a:spcBef>
            </a:pPr>
            <a:r>
              <a:rPr lang="en-US" b="true" sz="2400">
                <a:solidFill>
                  <a:srgbClr val="000000"/>
                </a:solidFill>
                <a:latin typeface="Canva Sans Bold"/>
                <a:ea typeface="Canva Sans Bold"/>
                <a:cs typeface="Canva Sans Bold"/>
                <a:sym typeface="Canva Sans Bold"/>
              </a:rPr>
              <a:t>Rezultate:</a:t>
            </a:r>
            <a:r>
              <a:rPr lang="en-US" sz="2400">
                <a:solidFill>
                  <a:srgbClr val="000000"/>
                </a:solidFill>
                <a:latin typeface="Canva Sans"/>
                <a:ea typeface="Canva Sans"/>
                <a:cs typeface="Canva Sans"/>
                <a:sym typeface="Canva Sans"/>
              </a:rPr>
              <a:t> </a:t>
            </a:r>
            <a:r>
              <a:rPr lang="en-US" b="true" sz="2400">
                <a:solidFill>
                  <a:srgbClr val="01349B"/>
                </a:solidFill>
                <a:latin typeface="Canva Sans Bold"/>
                <a:ea typeface="Canva Sans Bold"/>
                <a:cs typeface="Canva Sans Bold"/>
                <a:sym typeface="Canva Sans Bold"/>
              </a:rPr>
              <a:t>evenimente</a:t>
            </a:r>
            <a:r>
              <a:rPr lang="en-US" sz="2400">
                <a:solidFill>
                  <a:srgbClr val="000000"/>
                </a:solidFill>
                <a:latin typeface="Canva Sans"/>
                <a:ea typeface="Canva Sans"/>
                <a:cs typeface="Canva Sans"/>
                <a:sym typeface="Canva Sans"/>
              </a:rPr>
              <a:t>, </a:t>
            </a:r>
            <a:r>
              <a:rPr lang="en-US" b="true" sz="2400">
                <a:solidFill>
                  <a:srgbClr val="A7CE3B"/>
                </a:solidFill>
                <a:latin typeface="Canva Sans Bold"/>
                <a:ea typeface="Canva Sans Bold"/>
                <a:cs typeface="Canva Sans Bold"/>
                <a:sym typeface="Canva Sans Bold"/>
              </a:rPr>
              <a:t>dezvoltarea competențelor</a:t>
            </a:r>
            <a:r>
              <a:rPr lang="en-US" sz="2400">
                <a:solidFill>
                  <a:srgbClr val="000000"/>
                </a:solidFill>
                <a:latin typeface="Canva Sans"/>
                <a:ea typeface="Canva Sans"/>
                <a:cs typeface="Canva Sans"/>
                <a:sym typeface="Canva Sans"/>
              </a:rPr>
              <a:t>, </a:t>
            </a:r>
            <a:r>
              <a:rPr lang="en-US" b="true" sz="2400">
                <a:solidFill>
                  <a:srgbClr val="376B6B"/>
                </a:solidFill>
                <a:latin typeface="Canva Sans Bold"/>
                <a:ea typeface="Canva Sans Bold"/>
                <a:cs typeface="Canva Sans Bold"/>
                <a:sym typeface="Canva Sans Bold"/>
              </a:rPr>
              <a:t>materiale educaționale</a:t>
            </a:r>
            <a:r>
              <a:rPr lang="en-US" sz="2400">
                <a:solidFill>
                  <a:srgbClr val="000000"/>
                </a:solidFill>
                <a:latin typeface="Canva Sans"/>
                <a:ea typeface="Canva Sans"/>
                <a:cs typeface="Canva Sans"/>
                <a:sym typeface="Canva Sans"/>
              </a:rPr>
              <a:t> și o </a:t>
            </a:r>
            <a:r>
              <a:rPr lang="en-US" b="true" sz="2400">
                <a:solidFill>
                  <a:srgbClr val="606963"/>
                </a:solidFill>
                <a:latin typeface="Canva Sans Bold"/>
                <a:ea typeface="Canva Sans Bold"/>
                <a:cs typeface="Canva Sans Bold"/>
                <a:sym typeface="Canva Sans Bold"/>
              </a:rPr>
              <a:t>rețea națională de ambasadori</a:t>
            </a:r>
            <a:r>
              <a:rPr lang="en-US" sz="2400">
                <a:solidFill>
                  <a:srgbClr val="000000"/>
                </a:solidFill>
                <a:latin typeface="Canva Sans"/>
                <a:ea typeface="Canva Sans"/>
                <a:cs typeface="Canva Sans"/>
                <a:sym typeface="Canva Sans"/>
              </a:rPr>
              <a:t>.</a:t>
            </a:r>
          </a:p>
          <a:p>
            <a:pPr algn="l">
              <a:lnSpc>
                <a:spcPts val="2878"/>
              </a:lnSpc>
              <a:spcBef>
                <a:spcPct val="0"/>
              </a:spcBef>
            </a:pPr>
          </a:p>
          <a:p>
            <a:pPr algn="l">
              <a:lnSpc>
                <a:spcPts val="2877"/>
              </a:lnSpc>
              <a:spcBef>
                <a:spcPct val="0"/>
              </a:spcBef>
            </a:pPr>
          </a:p>
        </p:txBody>
      </p:sp>
      <p:sp>
        <p:nvSpPr>
          <p:cNvPr name="TextBox 3" id="3"/>
          <p:cNvSpPr txBox="true"/>
          <p:nvPr/>
        </p:nvSpPr>
        <p:spPr>
          <a:xfrm rot="0">
            <a:off x="1379247" y="2350807"/>
            <a:ext cx="16149517" cy="514350"/>
          </a:xfrm>
          <a:prstGeom prst="rect">
            <a:avLst/>
          </a:prstGeom>
        </p:spPr>
        <p:txBody>
          <a:bodyPr anchor="t" rtlCol="false" tIns="0" lIns="0" bIns="0" rIns="0">
            <a:spAutoFit/>
          </a:bodyPr>
          <a:lstStyle/>
          <a:p>
            <a:pPr algn="l">
              <a:lnSpc>
                <a:spcPts val="4200"/>
              </a:lnSpc>
              <a:spcBef>
                <a:spcPct val="0"/>
              </a:spcBef>
            </a:pPr>
            <a:r>
              <a:rPr lang="en-US" b="true" sz="3000">
                <a:solidFill>
                  <a:srgbClr val="01349B"/>
                </a:solidFill>
                <a:latin typeface="Canva Sans Bold"/>
                <a:ea typeface="Canva Sans Bold"/>
                <a:cs typeface="Canva Sans Bold"/>
                <a:sym typeface="Canva Sans Bold"/>
              </a:rPr>
              <a:t>Impactul acțiunilor pilot asupra dezvoltării Comunităților Energetice în RO</a:t>
            </a:r>
          </a:p>
        </p:txBody>
      </p:sp>
      <p:sp>
        <p:nvSpPr>
          <p:cNvPr name="TextBox 4" id="4"/>
          <p:cNvSpPr txBox="true"/>
          <p:nvPr/>
        </p:nvSpPr>
        <p:spPr>
          <a:xfrm rot="0">
            <a:off x="1379247" y="7764553"/>
            <a:ext cx="16019545" cy="1362711"/>
          </a:xfrm>
          <a:prstGeom prst="rect">
            <a:avLst/>
          </a:prstGeom>
        </p:spPr>
        <p:txBody>
          <a:bodyPr anchor="t" rtlCol="false" tIns="0" lIns="0" bIns="0" rIns="0">
            <a:spAutoFit/>
          </a:bodyPr>
          <a:lstStyle/>
          <a:p>
            <a:pPr algn="l">
              <a:lnSpc>
                <a:spcPts val="3639"/>
              </a:lnSpc>
              <a:spcBef>
                <a:spcPct val="0"/>
              </a:spcBef>
            </a:pPr>
            <a:r>
              <a:rPr lang="en-US" b="true" sz="2599">
                <a:solidFill>
                  <a:srgbClr val="01349B"/>
                </a:solidFill>
                <a:latin typeface="Canva Sans Bold"/>
                <a:ea typeface="Canva Sans Bold"/>
                <a:cs typeface="Canva Sans Bold"/>
                <a:sym typeface="Canva Sans Bold"/>
              </a:rPr>
              <a:t>GUEE</a:t>
            </a:r>
            <a:r>
              <a:rPr lang="en-US" b="true" sz="2599">
                <a:solidFill>
                  <a:srgbClr val="01349B"/>
                </a:solidFill>
                <a:latin typeface="Canva Sans Bold"/>
                <a:ea typeface="Canva Sans Bold"/>
                <a:cs typeface="Canva Sans Bold"/>
                <a:sym typeface="Canva Sans Bold"/>
              </a:rPr>
              <a:t> pot sprijini Comunitățile Energetice oferind acces la informații, expertiză și sprijin administrativ. </a:t>
            </a:r>
          </a:p>
          <a:p>
            <a:pPr algn="l">
              <a:lnSpc>
                <a:spcPts val="3639"/>
              </a:lnSpc>
              <a:spcBef>
                <a:spcPct val="0"/>
              </a:spcBef>
            </a:pPr>
            <a:r>
              <a:rPr lang="en-US" b="true" sz="2599">
                <a:solidFill>
                  <a:srgbClr val="01349B"/>
                </a:solidFill>
                <a:latin typeface="Canva Sans Bold"/>
                <a:ea typeface="Canva Sans Bold"/>
                <a:cs typeface="Canva Sans Bold"/>
                <a:sym typeface="Canva Sans Bold"/>
              </a:rPr>
              <a:t>Prin proiectul NRGCOM, OER pune la dispoziție un pachet de resurse, oferă sprijin și îndrumare. </a:t>
            </a:r>
          </a:p>
        </p:txBody>
      </p:sp>
      <p:sp>
        <p:nvSpPr>
          <p:cNvPr name="Freeform 5" id="5"/>
          <p:cNvSpPr/>
          <p:nvPr/>
        </p:nvSpPr>
        <p:spPr>
          <a:xfrm flipH="false" flipV="false" rot="0">
            <a:off x="223606" y="146083"/>
            <a:ext cx="5396894" cy="1765234"/>
          </a:xfrm>
          <a:custGeom>
            <a:avLst/>
            <a:gdLst/>
            <a:ahLst/>
            <a:cxnLst/>
            <a:rect r="r" b="b" t="t" l="l"/>
            <a:pathLst>
              <a:path h="1765234" w="5396894">
                <a:moveTo>
                  <a:pt x="0" y="0"/>
                </a:moveTo>
                <a:lnTo>
                  <a:pt x="5396894" y="0"/>
                </a:lnTo>
                <a:lnTo>
                  <a:pt x="5396894" y="1765234"/>
                </a:lnTo>
                <a:lnTo>
                  <a:pt x="0" y="1765234"/>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9712" y="1151201"/>
            <a:ext cx="13242307" cy="7084635"/>
          </a:xfrm>
          <a:custGeom>
            <a:avLst/>
            <a:gdLst/>
            <a:ahLst/>
            <a:cxnLst/>
            <a:rect r="r" b="b" t="t" l="l"/>
            <a:pathLst>
              <a:path h="7084635" w="13242307">
                <a:moveTo>
                  <a:pt x="0" y="0"/>
                </a:moveTo>
                <a:lnTo>
                  <a:pt x="13242308" y="0"/>
                </a:lnTo>
                <a:lnTo>
                  <a:pt x="13242308" y="7084635"/>
                </a:lnTo>
                <a:lnTo>
                  <a:pt x="0" y="7084635"/>
                </a:lnTo>
                <a:lnTo>
                  <a:pt x="0" y="0"/>
                </a:lnTo>
                <a:close/>
              </a:path>
            </a:pathLst>
          </a:custGeom>
          <a:blipFill>
            <a:blip r:embed="rId2"/>
            <a:stretch>
              <a:fillRect l="0" t="0" r="0" b="0"/>
            </a:stretch>
          </a:blipFill>
        </p:spPr>
      </p:sp>
      <p:sp>
        <p:nvSpPr>
          <p:cNvPr name="TextBox 3" id="3"/>
          <p:cNvSpPr txBox="true"/>
          <p:nvPr/>
        </p:nvSpPr>
        <p:spPr>
          <a:xfrm rot="0">
            <a:off x="1260882" y="8108023"/>
            <a:ext cx="14129411" cy="1708150"/>
          </a:xfrm>
          <a:prstGeom prst="rect">
            <a:avLst/>
          </a:prstGeom>
        </p:spPr>
        <p:txBody>
          <a:bodyPr anchor="t" rtlCol="false" tIns="0" lIns="0" bIns="0" rIns="0">
            <a:spAutoFit/>
          </a:bodyPr>
          <a:lstStyle/>
          <a:p>
            <a:pPr algn="l">
              <a:lnSpc>
                <a:spcPts val="2750"/>
              </a:lnSpc>
            </a:pPr>
            <a:r>
              <a:rPr lang="en-US" sz="2000" b="true">
                <a:solidFill>
                  <a:srgbClr val="01349B"/>
                </a:solidFill>
                <a:latin typeface="Canva Sans Bold"/>
                <a:ea typeface="Canva Sans Bold"/>
                <a:cs typeface="Canva Sans Bold"/>
                <a:sym typeface="Canva Sans Bold"/>
              </a:rPr>
              <a:t>Materialele sunt disponibile aici: </a:t>
            </a:r>
          </a:p>
          <a:p>
            <a:pPr algn="l">
              <a:lnSpc>
                <a:spcPts val="2750"/>
              </a:lnSpc>
            </a:pPr>
            <a:r>
              <a:rPr lang="en-US" sz="2000" u="sng">
                <a:solidFill>
                  <a:srgbClr val="01349B"/>
                </a:solidFill>
                <a:latin typeface="Canva Sans"/>
                <a:ea typeface="Canva Sans"/>
                <a:cs typeface="Canva Sans"/>
                <a:sym typeface="Canva Sans"/>
                <a:hlinkClick r:id="rId3" tooltip="https://oer.ro/wp-content/uploads/2025/06/Brosura-5-Pasi.pdf"/>
              </a:rPr>
              <a:t>Broșură 5 Pași către propria Comunitate Energetică</a:t>
            </a:r>
          </a:p>
          <a:p>
            <a:pPr algn="l">
              <a:lnSpc>
                <a:spcPts val="2750"/>
              </a:lnSpc>
            </a:pPr>
            <a:r>
              <a:rPr lang="en-US" sz="2000" u="sng">
                <a:solidFill>
                  <a:srgbClr val="01349B"/>
                </a:solidFill>
                <a:latin typeface="Canva Sans"/>
                <a:ea typeface="Canva Sans"/>
                <a:cs typeface="Canva Sans"/>
                <a:sym typeface="Canva Sans"/>
                <a:hlinkClick r:id="rId4" tooltip="https://oer.ro/wp-content/uploads/2025/06/Catalogue-of-EC.pdf"/>
              </a:rPr>
              <a:t>Catalog de bune practici</a:t>
            </a:r>
          </a:p>
          <a:p>
            <a:pPr algn="l">
              <a:lnSpc>
                <a:spcPts val="2750"/>
              </a:lnSpc>
            </a:pPr>
            <a:r>
              <a:rPr lang="en-US" sz="2000" u="sng">
                <a:solidFill>
                  <a:srgbClr val="01349B"/>
                </a:solidFill>
                <a:latin typeface="Canva Sans"/>
                <a:ea typeface="Canva Sans"/>
                <a:cs typeface="Canva Sans"/>
                <a:sym typeface="Canva Sans"/>
                <a:hlinkClick r:id="rId5" tooltip="https://oer.ro/wp-content/uploads/2025/06/Infografic_RO.pdf"/>
              </a:rPr>
              <a:t>Infografic</a:t>
            </a:r>
          </a:p>
          <a:p>
            <a:pPr algn="l">
              <a:lnSpc>
                <a:spcPts val="2750"/>
              </a:lnSpc>
              <a:spcBef>
                <a:spcPct val="0"/>
              </a:spcBef>
            </a:pPr>
            <a:r>
              <a:rPr lang="en-US" sz="2000" u="sng">
                <a:solidFill>
                  <a:srgbClr val="01349B"/>
                </a:solidFill>
                <a:latin typeface="Canva Sans"/>
                <a:ea typeface="Canva Sans"/>
                <a:cs typeface="Canva Sans"/>
                <a:sym typeface="Canva Sans"/>
                <a:hlinkClick r:id="rId6" tooltip="http://youtube.com/watch?v=KMOwKZIKumg&amp;time_continue=1&amp;source_ve_path=NzY3NTg&amp;embeds_referring_euri=https%3A%2F%2Foer.ro%2F"/>
              </a:rPr>
              <a:t>Video documentar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2831" y="218788"/>
            <a:ext cx="4913056" cy="1606979"/>
          </a:xfrm>
          <a:custGeom>
            <a:avLst/>
            <a:gdLst/>
            <a:ahLst/>
            <a:cxnLst/>
            <a:rect r="r" b="b" t="t" l="l"/>
            <a:pathLst>
              <a:path h="1606979" w="4913056">
                <a:moveTo>
                  <a:pt x="0" y="0"/>
                </a:moveTo>
                <a:lnTo>
                  <a:pt x="4913056" y="0"/>
                </a:lnTo>
                <a:lnTo>
                  <a:pt x="4913056" y="1606979"/>
                </a:lnTo>
                <a:lnTo>
                  <a:pt x="0" y="1606979"/>
                </a:lnTo>
                <a:lnTo>
                  <a:pt x="0" y="0"/>
                </a:lnTo>
                <a:close/>
              </a:path>
            </a:pathLst>
          </a:custGeom>
          <a:blipFill>
            <a:blip r:embed="rId2"/>
            <a:stretch>
              <a:fillRect l="0" t="0" r="0" b="0"/>
            </a:stretch>
          </a:blipFill>
        </p:spPr>
      </p:sp>
      <p:sp>
        <p:nvSpPr>
          <p:cNvPr name="Freeform 3" id="3"/>
          <p:cNvSpPr/>
          <p:nvPr/>
        </p:nvSpPr>
        <p:spPr>
          <a:xfrm flipH="false" flipV="false" rot="0">
            <a:off x="1928918" y="1825767"/>
            <a:ext cx="14200152" cy="7987585"/>
          </a:xfrm>
          <a:custGeom>
            <a:avLst/>
            <a:gdLst/>
            <a:ahLst/>
            <a:cxnLst/>
            <a:rect r="r" b="b" t="t" l="l"/>
            <a:pathLst>
              <a:path h="7987585" w="14200152">
                <a:moveTo>
                  <a:pt x="0" y="0"/>
                </a:moveTo>
                <a:lnTo>
                  <a:pt x="14200152" y="0"/>
                </a:lnTo>
                <a:lnTo>
                  <a:pt x="14200152" y="7987585"/>
                </a:lnTo>
                <a:lnTo>
                  <a:pt x="0" y="7987585"/>
                </a:lnTo>
                <a:lnTo>
                  <a:pt x="0" y="0"/>
                </a:lnTo>
                <a:close/>
              </a:path>
            </a:pathLst>
          </a:custGeom>
          <a:blipFill>
            <a:blip r:embed="rId3"/>
            <a:stretch>
              <a:fillRect l="0" t="0" r="0" b="0"/>
            </a:stretch>
          </a:blipFill>
        </p:spPr>
      </p:sp>
      <p:sp>
        <p:nvSpPr>
          <p:cNvPr name="TextBox 4" id="4"/>
          <p:cNvSpPr txBox="true"/>
          <p:nvPr/>
        </p:nvSpPr>
        <p:spPr>
          <a:xfrm rot="0">
            <a:off x="4718718" y="1768617"/>
            <a:ext cx="8620551" cy="605182"/>
          </a:xfrm>
          <a:prstGeom prst="rect">
            <a:avLst/>
          </a:prstGeom>
        </p:spPr>
        <p:txBody>
          <a:bodyPr anchor="t" rtlCol="false" tIns="0" lIns="0" bIns="0" rIns="0">
            <a:spAutoFit/>
          </a:bodyPr>
          <a:lstStyle/>
          <a:p>
            <a:pPr algn="ctr">
              <a:lnSpc>
                <a:spcPts val="4985"/>
              </a:lnSpc>
              <a:spcBef>
                <a:spcPct val="0"/>
              </a:spcBef>
            </a:pPr>
            <a:r>
              <a:rPr lang="en-US" b="true" sz="3626">
                <a:solidFill>
                  <a:srgbClr val="01349B"/>
                </a:solidFill>
                <a:latin typeface="Canva Sans Bold"/>
                <a:ea typeface="Canva Sans Bold"/>
                <a:cs typeface="Canva Sans Bold"/>
                <a:sym typeface="Canva Sans Bold"/>
              </a:rPr>
              <a:t>Ambasadorii Comunităților Energetice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1356015" y="323297"/>
            <a:ext cx="3306739" cy="1647060"/>
          </a:xfrm>
          <a:custGeom>
            <a:avLst/>
            <a:gdLst/>
            <a:ahLst/>
            <a:cxnLst/>
            <a:rect r="r" b="b" t="t" l="l"/>
            <a:pathLst>
              <a:path h="1647060" w="3306739">
                <a:moveTo>
                  <a:pt x="0" y="0"/>
                </a:moveTo>
                <a:lnTo>
                  <a:pt x="3306739" y="0"/>
                </a:lnTo>
                <a:lnTo>
                  <a:pt x="3306739" y="1647060"/>
                </a:lnTo>
                <a:lnTo>
                  <a:pt x="0" y="1647060"/>
                </a:lnTo>
                <a:lnTo>
                  <a:pt x="0" y="0"/>
                </a:lnTo>
                <a:close/>
              </a:path>
            </a:pathLst>
          </a:custGeom>
          <a:blipFill>
            <a:blip r:embed="rId3"/>
            <a:stretch>
              <a:fillRect l="-47477" t="-131631" r="-44764" b="-154326"/>
            </a:stretch>
          </a:blipFill>
        </p:spPr>
      </p:sp>
      <p:grpSp>
        <p:nvGrpSpPr>
          <p:cNvPr name="Group 5" id="5"/>
          <p:cNvGrpSpPr/>
          <p:nvPr/>
        </p:nvGrpSpPr>
        <p:grpSpPr>
          <a:xfrm rot="0">
            <a:off x="1357645" y="2626795"/>
            <a:ext cx="4271324" cy="4271324"/>
            <a:chOff x="0" y="0"/>
            <a:chExt cx="5695099" cy="5695099"/>
          </a:xfrm>
        </p:grpSpPr>
        <p:sp>
          <p:nvSpPr>
            <p:cNvPr name="Freeform 6" id="6"/>
            <p:cNvSpPr/>
            <p:nvPr/>
          </p:nvSpPr>
          <p:spPr>
            <a:xfrm flipH="false" flipV="false" rot="0">
              <a:off x="0" y="0"/>
              <a:ext cx="5695061" cy="5695061"/>
            </a:xfrm>
            <a:custGeom>
              <a:avLst/>
              <a:gdLst/>
              <a:ahLst/>
              <a:cxnLst/>
              <a:rect r="r" b="b" t="t" l="l"/>
              <a:pathLst>
                <a:path h="5695061" w="5695061">
                  <a:moveTo>
                    <a:pt x="0" y="0"/>
                  </a:moveTo>
                  <a:lnTo>
                    <a:pt x="5695061" y="0"/>
                  </a:lnTo>
                  <a:lnTo>
                    <a:pt x="5695061" y="5695061"/>
                  </a:lnTo>
                  <a:lnTo>
                    <a:pt x="0" y="5695061"/>
                  </a:lnTo>
                  <a:lnTo>
                    <a:pt x="0" y="0"/>
                  </a:lnTo>
                  <a:close/>
                </a:path>
              </a:pathLst>
            </a:custGeom>
            <a:blipFill>
              <a:blip r:embed="rId4"/>
              <a:stretch>
                <a:fillRect l="0" t="0" r="0" b="0"/>
              </a:stretch>
            </a:blipFill>
          </p:spPr>
        </p:sp>
      </p:grpSp>
      <p:grpSp>
        <p:nvGrpSpPr>
          <p:cNvPr name="Group 7" id="7"/>
          <p:cNvGrpSpPr/>
          <p:nvPr/>
        </p:nvGrpSpPr>
        <p:grpSpPr>
          <a:xfrm rot="0">
            <a:off x="5832071" y="6857152"/>
            <a:ext cx="6943496" cy="1887731"/>
            <a:chOff x="0" y="0"/>
            <a:chExt cx="9257995" cy="2516975"/>
          </a:xfrm>
        </p:grpSpPr>
        <p:sp>
          <p:nvSpPr>
            <p:cNvPr name="Freeform 8" id="8"/>
            <p:cNvSpPr/>
            <p:nvPr/>
          </p:nvSpPr>
          <p:spPr>
            <a:xfrm flipH="false" flipV="false" rot="0">
              <a:off x="0" y="0"/>
              <a:ext cx="9258046" cy="2517013"/>
            </a:xfrm>
            <a:custGeom>
              <a:avLst/>
              <a:gdLst/>
              <a:ahLst/>
              <a:cxnLst/>
              <a:rect r="r" b="b" t="t" l="l"/>
              <a:pathLst>
                <a:path h="2517013" w="9258046">
                  <a:moveTo>
                    <a:pt x="0" y="0"/>
                  </a:moveTo>
                  <a:lnTo>
                    <a:pt x="9258046" y="0"/>
                  </a:lnTo>
                  <a:lnTo>
                    <a:pt x="9258046" y="2517013"/>
                  </a:lnTo>
                  <a:lnTo>
                    <a:pt x="0" y="2517013"/>
                  </a:lnTo>
                  <a:lnTo>
                    <a:pt x="0" y="0"/>
                  </a:lnTo>
                  <a:close/>
                </a:path>
              </a:pathLst>
            </a:custGeom>
            <a:blipFill>
              <a:blip r:embed="rId5"/>
              <a:stretch>
                <a:fillRect l="0" t="-72672" r="0" b="-72671"/>
              </a:stretch>
            </a:blipFill>
          </p:spPr>
        </p:sp>
      </p:grpSp>
      <p:sp>
        <p:nvSpPr>
          <p:cNvPr name="TextBox 9" id="9"/>
          <p:cNvSpPr txBox="true"/>
          <p:nvPr/>
        </p:nvSpPr>
        <p:spPr>
          <a:xfrm rot="0">
            <a:off x="5832071" y="2617270"/>
            <a:ext cx="11284525" cy="4085717"/>
          </a:xfrm>
          <a:prstGeom prst="rect">
            <a:avLst/>
          </a:prstGeom>
        </p:spPr>
        <p:txBody>
          <a:bodyPr anchor="t" rtlCol="false" tIns="0" lIns="0" bIns="0" rIns="0">
            <a:spAutoFit/>
          </a:bodyPr>
          <a:lstStyle/>
          <a:p>
            <a:pPr algn="l">
              <a:lnSpc>
                <a:spcPts val="2374"/>
              </a:lnSpc>
            </a:pPr>
            <a:r>
              <a:rPr lang="en-US" sz="1899" b="true">
                <a:solidFill>
                  <a:srgbClr val="000000"/>
                </a:solidFill>
                <a:latin typeface="Canva Sans Bold"/>
                <a:ea typeface="Canva Sans Bold"/>
                <a:cs typeface="Canva Sans Bold"/>
                <a:sym typeface="Canva Sans Bold"/>
              </a:rPr>
              <a:t>Perioadă implementare: </a:t>
            </a:r>
            <a:r>
              <a:rPr lang="en-US" sz="1899">
                <a:solidFill>
                  <a:srgbClr val="000000"/>
                </a:solidFill>
                <a:latin typeface="Canva Sans"/>
                <a:ea typeface="Canva Sans"/>
                <a:cs typeface="Canva Sans"/>
                <a:sym typeface="Canva Sans"/>
              </a:rPr>
              <a:t>1 februarie 2025 – 28 februarie 2027</a:t>
            </a:r>
          </a:p>
          <a:p>
            <a:pPr algn="l">
              <a:lnSpc>
                <a:spcPts val="2374"/>
              </a:lnSpc>
            </a:pPr>
            <a:r>
              <a:rPr lang="en-US" sz="1899" b="true">
                <a:solidFill>
                  <a:srgbClr val="000000"/>
                </a:solidFill>
                <a:latin typeface="Canva Sans Bold"/>
                <a:ea typeface="Canva Sans Bold"/>
                <a:cs typeface="Canva Sans Bold"/>
                <a:sym typeface="Canva Sans Bold"/>
              </a:rPr>
              <a:t>Parteneri:</a:t>
            </a:r>
          </a:p>
          <a:p>
            <a:pPr algn="l" marL="776180" indent="-194045" lvl="3">
              <a:lnSpc>
                <a:spcPts val="2374"/>
              </a:lnSpc>
              <a:buFont typeface="Arial"/>
              <a:buChar char="￭"/>
            </a:pPr>
            <a:r>
              <a:rPr lang="en-US" sz="1899">
                <a:solidFill>
                  <a:srgbClr val="000000"/>
                </a:solidFill>
                <a:latin typeface="Canva Sans"/>
                <a:ea typeface="Canva Sans"/>
                <a:cs typeface="Canva Sans"/>
                <a:sym typeface="Canva Sans"/>
              </a:rPr>
              <a:t>University of Ljubljana, Faculty of Electrical Engineering, Slovenia - coordonator</a:t>
            </a:r>
          </a:p>
          <a:p>
            <a:pPr algn="l" marL="776180" indent="-194045" lvl="3">
              <a:lnSpc>
                <a:spcPts val="2374"/>
              </a:lnSpc>
              <a:buFont typeface="Arial"/>
              <a:buChar char="￭"/>
            </a:pPr>
            <a:r>
              <a:rPr lang="en-US" sz="1899">
                <a:solidFill>
                  <a:srgbClr val="000000"/>
                </a:solidFill>
                <a:latin typeface="Canva Sans"/>
                <a:ea typeface="Canva Sans"/>
                <a:cs typeface="Canva Sans"/>
                <a:sym typeface="Canva Sans"/>
              </a:rPr>
              <a:t>Korimako, SIovenia</a:t>
            </a:r>
          </a:p>
          <a:p>
            <a:pPr algn="l" marL="776180" indent="-194045" lvl="3">
              <a:lnSpc>
                <a:spcPts val="2374"/>
              </a:lnSpc>
              <a:buFont typeface="Arial"/>
              <a:buChar char="￭"/>
            </a:pPr>
            <a:r>
              <a:rPr lang="en-US" sz="1899">
                <a:solidFill>
                  <a:srgbClr val="000000"/>
                </a:solidFill>
                <a:latin typeface="Canva Sans"/>
                <a:ea typeface="Canva Sans"/>
                <a:cs typeface="Canva Sans"/>
                <a:sym typeface="Canva Sans"/>
              </a:rPr>
              <a:t>Asociația Orașe Energie în România (OER), România</a:t>
            </a:r>
          </a:p>
          <a:p>
            <a:pPr algn="l" marL="776180" indent="-194045" lvl="3">
              <a:lnSpc>
                <a:spcPts val="2374"/>
              </a:lnSpc>
              <a:buFont typeface="Arial"/>
              <a:buChar char="￭"/>
            </a:pPr>
            <a:r>
              <a:rPr lang="en-US" sz="1899">
                <a:solidFill>
                  <a:srgbClr val="000000"/>
                </a:solidFill>
                <a:latin typeface="Canva Sans"/>
                <a:ea typeface="Canva Sans"/>
                <a:cs typeface="Canva Sans"/>
                <a:sym typeface="Canva Sans"/>
              </a:rPr>
              <a:t>Platform for Energy Transition, Serbia</a:t>
            </a:r>
          </a:p>
          <a:p>
            <a:pPr algn="l" marL="776181" indent="-194045" lvl="3">
              <a:lnSpc>
                <a:spcPts val="2374"/>
              </a:lnSpc>
              <a:buFont typeface="Arial"/>
              <a:buChar char="￭"/>
            </a:pPr>
            <a:r>
              <a:rPr lang="en-US" sz="1899">
                <a:solidFill>
                  <a:srgbClr val="000000"/>
                </a:solidFill>
                <a:latin typeface="Canva Sans"/>
                <a:ea typeface="Canva Sans"/>
                <a:cs typeface="Canva Sans"/>
                <a:sym typeface="Canva Sans"/>
              </a:rPr>
              <a:t>SmartUp  - Social Innovation Lab Skopje, Macedonia de Nord</a:t>
            </a:r>
          </a:p>
          <a:p>
            <a:pPr algn="l" marL="776181" indent="-194045" lvl="3">
              <a:lnSpc>
                <a:spcPts val="2279"/>
              </a:lnSpc>
            </a:pPr>
          </a:p>
          <a:p>
            <a:pPr algn="l" marL="776181" indent="-194045" lvl="3">
              <a:lnSpc>
                <a:spcPts val="2792"/>
              </a:lnSpc>
            </a:pPr>
            <a:r>
              <a:rPr lang="en-US" b="true" sz="1899">
                <a:solidFill>
                  <a:srgbClr val="000000"/>
                </a:solidFill>
                <a:latin typeface="Canva Sans Bold"/>
                <a:ea typeface="Canva Sans Bold"/>
                <a:cs typeface="Canva Sans Bold"/>
                <a:sym typeface="Canva Sans Bold"/>
              </a:rPr>
              <a:t>Scop: </a:t>
            </a:r>
            <a:r>
              <a:rPr lang="en-US" sz="1899">
                <a:solidFill>
                  <a:srgbClr val="000000"/>
                </a:solidFill>
                <a:latin typeface="Canva Sans"/>
                <a:ea typeface="Canva Sans"/>
                <a:cs typeface="Canva Sans"/>
                <a:sym typeface="Canva Sans"/>
              </a:rPr>
              <a:t>Proiectul urmărește accelerarea tranziției către </a:t>
            </a:r>
            <a:r>
              <a:rPr lang="en-US" b="true" sz="1899">
                <a:solidFill>
                  <a:srgbClr val="000000"/>
                </a:solidFill>
                <a:latin typeface="Canva Sans Bold"/>
                <a:ea typeface="Canva Sans Bold"/>
                <a:cs typeface="Canva Sans Bold"/>
                <a:sym typeface="Canva Sans Bold"/>
              </a:rPr>
              <a:t>mobilitate sustenabilă</a:t>
            </a:r>
            <a:r>
              <a:rPr lang="en-US" sz="1899">
                <a:solidFill>
                  <a:srgbClr val="000000"/>
                </a:solidFill>
                <a:latin typeface="Canva Sans"/>
                <a:ea typeface="Canva Sans"/>
                <a:cs typeface="Canva Sans"/>
                <a:sym typeface="Canva Sans"/>
              </a:rPr>
              <a:t> în Europa de Sud-Est prin </a:t>
            </a:r>
            <a:r>
              <a:rPr lang="en-US" b="true" sz="1899">
                <a:solidFill>
                  <a:srgbClr val="000000"/>
                </a:solidFill>
                <a:latin typeface="Canva Sans Bold"/>
                <a:ea typeface="Canva Sans Bold"/>
                <a:cs typeface="Canva Sans Bold"/>
                <a:sym typeface="Canva Sans Bold"/>
              </a:rPr>
              <a:t>înființarea și consolidarea de Cooperative Comunitare de Mobilitate</a:t>
            </a:r>
            <a:r>
              <a:rPr lang="en-US" sz="1899">
                <a:solidFill>
                  <a:srgbClr val="000000"/>
                </a:solidFill>
                <a:latin typeface="Canva Sans"/>
                <a:ea typeface="Canva Sans"/>
                <a:cs typeface="Canva Sans"/>
                <a:sym typeface="Canva Sans"/>
              </a:rPr>
              <a:t>. Acestea promovează modele locale de cooperare pentru transport cu impact climatic redus și implică activ cetățenii, autoritățile locale și actorii economici din țările partenere (Slovenia, România, Macedonia de Nord și Serbia), precum și din regiune.</a:t>
            </a:r>
          </a:p>
        </p:txBody>
      </p:sp>
      <p:sp>
        <p:nvSpPr>
          <p:cNvPr name="Freeform 10" id="10"/>
          <p:cNvSpPr/>
          <p:nvPr/>
        </p:nvSpPr>
        <p:spPr>
          <a:xfrm flipH="false" flipV="false" rot="0">
            <a:off x="4742737" y="5254310"/>
            <a:ext cx="226400" cy="343033"/>
          </a:xfrm>
          <a:custGeom>
            <a:avLst/>
            <a:gdLst/>
            <a:ahLst/>
            <a:cxnLst/>
            <a:rect r="r" b="b" t="t" l="l"/>
            <a:pathLst>
              <a:path h="343033" w="226400">
                <a:moveTo>
                  <a:pt x="0" y="0"/>
                </a:moveTo>
                <a:lnTo>
                  <a:pt x="226400" y="0"/>
                </a:lnTo>
                <a:lnTo>
                  <a:pt x="226400" y="343033"/>
                </a:lnTo>
                <a:lnTo>
                  <a:pt x="0" y="343033"/>
                </a:lnTo>
                <a:lnTo>
                  <a:pt x="0" y="0"/>
                </a:lnTo>
                <a:close/>
              </a:path>
            </a:pathLst>
          </a:custGeom>
          <a:blipFill>
            <a:blip r:embed="rId6">
              <a:extLst>
                <a:ext uri="{96DAC541-7B7A-43D3-8B79-37D633B846F1}">
                  <asvg:svgBlip xmlns:asvg="http://schemas.microsoft.com/office/drawing/2016/SVG/main" r:embed="rId7"/>
                </a:ext>
              </a:extLst>
            </a:blip>
            <a:stretch>
              <a:fillRect l="0" t="-874" r="0" b="-874"/>
            </a:stretch>
          </a:blipFill>
        </p:spPr>
      </p:sp>
      <p:sp>
        <p:nvSpPr>
          <p:cNvPr name="TextBox 11" id="11"/>
          <p:cNvSpPr txBox="true"/>
          <p:nvPr/>
        </p:nvSpPr>
        <p:spPr>
          <a:xfrm rot="0">
            <a:off x="5251952" y="784877"/>
            <a:ext cx="11198071" cy="781050"/>
          </a:xfrm>
          <a:prstGeom prst="rect">
            <a:avLst/>
          </a:prstGeom>
        </p:spPr>
        <p:txBody>
          <a:bodyPr anchor="t" rtlCol="false" tIns="0" lIns="0" bIns="0" rIns="0">
            <a:spAutoFit/>
          </a:bodyPr>
          <a:lstStyle/>
          <a:p>
            <a:pPr algn="ctr">
              <a:lnSpc>
                <a:spcPts val="3000"/>
              </a:lnSpc>
            </a:pPr>
            <a:r>
              <a:rPr lang="en-US" sz="3000" b="true">
                <a:solidFill>
                  <a:srgbClr val="CF5439"/>
                </a:solidFill>
                <a:latin typeface="Canva Sans Bold"/>
                <a:ea typeface="Canva Sans Bold"/>
                <a:cs typeface="Canva Sans Bold"/>
                <a:sym typeface="Canva Sans Bold"/>
              </a:rPr>
              <a:t>Proiectul Community Mobility Co-operatives</a:t>
            </a:r>
          </a:p>
          <a:p>
            <a:pPr algn="ctr">
              <a:lnSpc>
                <a:spcPts val="3000"/>
              </a:lnSpc>
            </a:pPr>
            <a:r>
              <a:rPr lang="en-US" sz="3000" b="true">
                <a:solidFill>
                  <a:srgbClr val="CF5439"/>
                </a:solidFill>
                <a:latin typeface="Canva Sans Bold"/>
                <a:ea typeface="Canva Sans Bold"/>
                <a:cs typeface="Canva Sans Bold"/>
                <a:sym typeface="Canva Sans Bold"/>
              </a:rPr>
              <a:t>/ Rețele de Mobilitate Comunitară</a:t>
            </a:r>
          </a:p>
        </p:txBody>
      </p:sp>
      <p:sp>
        <p:nvSpPr>
          <p:cNvPr name="TextBox 12" id="12"/>
          <p:cNvSpPr txBox="true"/>
          <p:nvPr/>
        </p:nvSpPr>
        <p:spPr>
          <a:xfrm rot="0">
            <a:off x="2367833" y="1978885"/>
            <a:ext cx="2601303" cy="396164"/>
          </a:xfrm>
          <a:prstGeom prst="rect">
            <a:avLst/>
          </a:prstGeom>
        </p:spPr>
        <p:txBody>
          <a:bodyPr anchor="t" rtlCol="false" tIns="0" lIns="0" bIns="0" rIns="0">
            <a:spAutoFit/>
          </a:bodyPr>
          <a:lstStyle/>
          <a:p>
            <a:pPr algn="l">
              <a:lnSpc>
                <a:spcPts val="3441"/>
              </a:lnSpc>
            </a:pPr>
            <a:r>
              <a:rPr lang="en-US" sz="1967">
                <a:solidFill>
                  <a:srgbClr val="000000"/>
                </a:solidFill>
                <a:latin typeface="Canva Sans"/>
                <a:ea typeface="Canva Sans"/>
                <a:cs typeface="Canva Sans"/>
                <a:sym typeface="Canva Sans"/>
              </a:rPr>
              <a:t>Europa de Sud-Est</a:t>
            </a:r>
          </a:p>
        </p:txBody>
      </p:sp>
      <p:sp>
        <p:nvSpPr>
          <p:cNvPr name="Freeform 13" id="13"/>
          <p:cNvSpPr/>
          <p:nvPr/>
        </p:nvSpPr>
        <p:spPr>
          <a:xfrm flipH="false" flipV="false" rot="0">
            <a:off x="3959809" y="5566134"/>
            <a:ext cx="223580" cy="338766"/>
          </a:xfrm>
          <a:custGeom>
            <a:avLst/>
            <a:gdLst/>
            <a:ahLst/>
            <a:cxnLst/>
            <a:rect r="r" b="b" t="t" l="l"/>
            <a:pathLst>
              <a:path h="338766" w="223580">
                <a:moveTo>
                  <a:pt x="0" y="0"/>
                </a:moveTo>
                <a:lnTo>
                  <a:pt x="223580" y="0"/>
                </a:lnTo>
                <a:lnTo>
                  <a:pt x="223580" y="338766"/>
                </a:lnTo>
                <a:lnTo>
                  <a:pt x="0" y="338766"/>
                </a:lnTo>
                <a:lnTo>
                  <a:pt x="0" y="0"/>
                </a:lnTo>
                <a:close/>
              </a:path>
            </a:pathLst>
          </a:custGeom>
          <a:blipFill>
            <a:blip r:embed="rId6">
              <a:extLst>
                <a:ext uri="{96DAC541-7B7A-43D3-8B79-37D633B846F1}">
                  <asvg:svgBlip xmlns:asvg="http://schemas.microsoft.com/office/drawing/2016/SVG/main" r:embed="rId7"/>
                </a:ext>
              </a:extLst>
            </a:blip>
            <a:stretch>
              <a:fillRect l="-506" t="0" r="-502" b="0"/>
            </a:stretch>
          </a:blipFill>
        </p:spPr>
      </p:sp>
      <p:sp>
        <p:nvSpPr>
          <p:cNvPr name="Freeform 14" id="14"/>
          <p:cNvSpPr/>
          <p:nvPr/>
        </p:nvSpPr>
        <p:spPr>
          <a:xfrm flipH="false" flipV="false" rot="0">
            <a:off x="4119076" y="5805059"/>
            <a:ext cx="225152" cy="341147"/>
          </a:xfrm>
          <a:custGeom>
            <a:avLst/>
            <a:gdLst/>
            <a:ahLst/>
            <a:cxnLst/>
            <a:rect r="r" b="b" t="t" l="l"/>
            <a:pathLst>
              <a:path h="341147" w="225152">
                <a:moveTo>
                  <a:pt x="0" y="0"/>
                </a:moveTo>
                <a:lnTo>
                  <a:pt x="225152" y="0"/>
                </a:lnTo>
                <a:lnTo>
                  <a:pt x="225152" y="341147"/>
                </a:lnTo>
                <a:lnTo>
                  <a:pt x="0" y="341147"/>
                </a:lnTo>
                <a:lnTo>
                  <a:pt x="0" y="0"/>
                </a:lnTo>
                <a:close/>
              </a:path>
            </a:pathLst>
          </a:custGeom>
          <a:blipFill>
            <a:blip r:embed="rId6">
              <a:extLst>
                <a:ext uri="{96DAC541-7B7A-43D3-8B79-37D633B846F1}">
                  <asvg:svgBlip xmlns:asvg="http://schemas.microsoft.com/office/drawing/2016/SVG/main" r:embed="rId7"/>
                </a:ext>
              </a:extLst>
            </a:blip>
            <a:stretch>
              <a:fillRect l="-503" t="0" r="-507" b="0"/>
            </a:stretch>
          </a:blipFill>
        </p:spPr>
      </p:sp>
      <p:sp>
        <p:nvSpPr>
          <p:cNvPr name="Freeform 15" id="15"/>
          <p:cNvSpPr/>
          <p:nvPr/>
        </p:nvSpPr>
        <p:spPr>
          <a:xfrm flipH="false" flipV="false" rot="0">
            <a:off x="4344228" y="5180981"/>
            <a:ext cx="318526" cy="482613"/>
          </a:xfrm>
          <a:custGeom>
            <a:avLst/>
            <a:gdLst/>
            <a:ahLst/>
            <a:cxnLst/>
            <a:rect r="r" b="b" t="t" l="l"/>
            <a:pathLst>
              <a:path h="482613" w="318526">
                <a:moveTo>
                  <a:pt x="0" y="0"/>
                </a:moveTo>
                <a:lnTo>
                  <a:pt x="318526" y="0"/>
                </a:lnTo>
                <a:lnTo>
                  <a:pt x="318526" y="482613"/>
                </a:lnTo>
                <a:lnTo>
                  <a:pt x="0" y="482613"/>
                </a:lnTo>
                <a:lnTo>
                  <a:pt x="0" y="0"/>
                </a:lnTo>
                <a:close/>
              </a:path>
            </a:pathLst>
          </a:custGeom>
          <a:blipFill>
            <a:blip r:embed="rId6">
              <a:extLst>
                <a:ext uri="{96DAC541-7B7A-43D3-8B79-37D633B846F1}">
                  <asvg:svgBlip xmlns:asvg="http://schemas.microsoft.com/office/drawing/2016/SVG/main" r:embed="rId7"/>
                </a:ext>
              </a:extLst>
            </a:blip>
            <a:stretch>
              <a:fillRect l="-505" t="0" r="-502" b="0"/>
            </a:stretch>
          </a:blipFill>
        </p:spPr>
      </p:sp>
      <p:grpSp>
        <p:nvGrpSpPr>
          <p:cNvPr name="Group 16" id="16"/>
          <p:cNvGrpSpPr/>
          <p:nvPr/>
        </p:nvGrpSpPr>
        <p:grpSpPr>
          <a:xfrm rot="0">
            <a:off x="3796142" y="9006602"/>
            <a:ext cx="3413974" cy="1197883"/>
            <a:chOff x="0" y="0"/>
            <a:chExt cx="4551965" cy="1597177"/>
          </a:xfrm>
        </p:grpSpPr>
        <p:sp>
          <p:nvSpPr>
            <p:cNvPr name="Freeform 17" id="17"/>
            <p:cNvSpPr/>
            <p:nvPr/>
          </p:nvSpPr>
          <p:spPr>
            <a:xfrm flipH="false" flipV="false" rot="0">
              <a:off x="0" y="0"/>
              <a:ext cx="4551934" cy="1597152"/>
            </a:xfrm>
            <a:custGeom>
              <a:avLst/>
              <a:gdLst/>
              <a:ahLst/>
              <a:cxnLst/>
              <a:rect r="r" b="b" t="t" l="l"/>
              <a:pathLst>
                <a:path h="1597152" w="4551934">
                  <a:moveTo>
                    <a:pt x="0" y="0"/>
                  </a:moveTo>
                  <a:lnTo>
                    <a:pt x="4551934" y="0"/>
                  </a:lnTo>
                  <a:lnTo>
                    <a:pt x="4551934" y="1597152"/>
                  </a:lnTo>
                  <a:lnTo>
                    <a:pt x="0" y="1597152"/>
                  </a:lnTo>
                  <a:lnTo>
                    <a:pt x="0" y="0"/>
                  </a:lnTo>
                  <a:close/>
                </a:path>
              </a:pathLst>
            </a:custGeom>
            <a:blipFill>
              <a:blip r:embed="rId8"/>
              <a:stretch>
                <a:fillRect l="0" t="-6450" r="0" b="-6452"/>
              </a:stretch>
            </a:blipFill>
          </p:spPr>
        </p:sp>
      </p:grpSp>
      <p:sp>
        <p:nvSpPr>
          <p:cNvPr name="Freeform 18" id="18"/>
          <p:cNvSpPr/>
          <p:nvPr/>
        </p:nvSpPr>
        <p:spPr>
          <a:xfrm flipH="false" flipV="false" rot="0">
            <a:off x="7210117" y="9006602"/>
            <a:ext cx="7281741" cy="1156162"/>
          </a:xfrm>
          <a:custGeom>
            <a:avLst/>
            <a:gdLst/>
            <a:ahLst/>
            <a:cxnLst/>
            <a:rect r="r" b="b" t="t" l="l"/>
            <a:pathLst>
              <a:path h="1156162" w="7281741">
                <a:moveTo>
                  <a:pt x="0" y="0"/>
                </a:moveTo>
                <a:lnTo>
                  <a:pt x="7281741" y="0"/>
                </a:lnTo>
                <a:lnTo>
                  <a:pt x="7281741" y="1156162"/>
                </a:lnTo>
                <a:lnTo>
                  <a:pt x="0" y="1156162"/>
                </a:lnTo>
                <a:lnTo>
                  <a:pt x="0" y="0"/>
                </a:lnTo>
                <a:close/>
              </a:path>
            </a:pathLst>
          </a:custGeom>
          <a:blipFill>
            <a:blip r:embed="rId9"/>
            <a:stretch>
              <a:fillRect l="-39820" t="-830539" r="-23582" b="-98604"/>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3154646" y="-280992"/>
            <a:ext cx="5511979" cy="3100488"/>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1431" t="-38252" r="0" b="-42069"/>
              </a:stretch>
            </a:blipFill>
          </p:spPr>
        </p:sp>
      </p:grpSp>
      <p:grpSp>
        <p:nvGrpSpPr>
          <p:cNvPr name="Group 6" id="6"/>
          <p:cNvGrpSpPr/>
          <p:nvPr/>
        </p:nvGrpSpPr>
        <p:grpSpPr>
          <a:xfrm rot="0">
            <a:off x="3796142" y="9006602"/>
            <a:ext cx="3413974" cy="1197883"/>
            <a:chOff x="0" y="0"/>
            <a:chExt cx="4551965" cy="1597177"/>
          </a:xfrm>
        </p:grpSpPr>
        <p:sp>
          <p:nvSpPr>
            <p:cNvPr name="Freeform 7" id="7"/>
            <p:cNvSpPr/>
            <p:nvPr/>
          </p:nvSpPr>
          <p:spPr>
            <a:xfrm flipH="false" flipV="false" rot="0">
              <a:off x="0" y="0"/>
              <a:ext cx="4551934" cy="1597152"/>
            </a:xfrm>
            <a:custGeom>
              <a:avLst/>
              <a:gdLst/>
              <a:ahLst/>
              <a:cxnLst/>
              <a:rect r="r" b="b" t="t" l="l"/>
              <a:pathLst>
                <a:path h="1597152" w="4551934">
                  <a:moveTo>
                    <a:pt x="0" y="0"/>
                  </a:moveTo>
                  <a:lnTo>
                    <a:pt x="4551934" y="0"/>
                  </a:lnTo>
                  <a:lnTo>
                    <a:pt x="4551934" y="1597152"/>
                  </a:lnTo>
                  <a:lnTo>
                    <a:pt x="0" y="1597152"/>
                  </a:lnTo>
                  <a:lnTo>
                    <a:pt x="0" y="0"/>
                  </a:lnTo>
                  <a:close/>
                </a:path>
              </a:pathLst>
            </a:custGeom>
            <a:blipFill>
              <a:blip r:embed="rId4"/>
              <a:stretch>
                <a:fillRect l="0" t="-6450" r="0" b="-6452"/>
              </a:stretch>
            </a:blipFill>
          </p:spPr>
        </p:sp>
      </p:grpSp>
      <p:sp>
        <p:nvSpPr>
          <p:cNvPr name="Freeform 8" id="8"/>
          <p:cNvSpPr/>
          <p:nvPr/>
        </p:nvSpPr>
        <p:spPr>
          <a:xfrm flipH="false" flipV="false" rot="0">
            <a:off x="7210117" y="9006602"/>
            <a:ext cx="7281741" cy="1156162"/>
          </a:xfrm>
          <a:custGeom>
            <a:avLst/>
            <a:gdLst/>
            <a:ahLst/>
            <a:cxnLst/>
            <a:rect r="r" b="b" t="t" l="l"/>
            <a:pathLst>
              <a:path h="1156162" w="7281741">
                <a:moveTo>
                  <a:pt x="0" y="0"/>
                </a:moveTo>
                <a:lnTo>
                  <a:pt x="7281741" y="0"/>
                </a:lnTo>
                <a:lnTo>
                  <a:pt x="7281741" y="1156162"/>
                </a:lnTo>
                <a:lnTo>
                  <a:pt x="0" y="1156162"/>
                </a:lnTo>
                <a:lnTo>
                  <a:pt x="0" y="0"/>
                </a:lnTo>
                <a:close/>
              </a:path>
            </a:pathLst>
          </a:custGeom>
          <a:blipFill>
            <a:blip r:embed="rId5"/>
            <a:stretch>
              <a:fillRect l="-39820" t="-830539" r="-23582" b="-98604"/>
            </a:stretch>
          </a:blipFill>
        </p:spPr>
      </p:sp>
      <p:sp>
        <p:nvSpPr>
          <p:cNvPr name="Freeform 9" id="9"/>
          <p:cNvSpPr/>
          <p:nvPr/>
        </p:nvSpPr>
        <p:spPr>
          <a:xfrm flipH="false" flipV="false" rot="0">
            <a:off x="1321182" y="3906599"/>
            <a:ext cx="3253191" cy="2992721"/>
          </a:xfrm>
          <a:custGeom>
            <a:avLst/>
            <a:gdLst/>
            <a:ahLst/>
            <a:cxnLst/>
            <a:rect r="r" b="b" t="t" l="l"/>
            <a:pathLst>
              <a:path h="2992721" w="3253191">
                <a:moveTo>
                  <a:pt x="0" y="0"/>
                </a:moveTo>
                <a:lnTo>
                  <a:pt x="3253191" y="0"/>
                </a:lnTo>
                <a:lnTo>
                  <a:pt x="3253191" y="2992721"/>
                </a:lnTo>
                <a:lnTo>
                  <a:pt x="0" y="2992721"/>
                </a:lnTo>
                <a:lnTo>
                  <a:pt x="0" y="0"/>
                </a:lnTo>
                <a:close/>
              </a:path>
            </a:pathLst>
          </a:custGeom>
          <a:blipFill>
            <a:blip r:embed="rId6"/>
            <a:stretch>
              <a:fillRect l="0" t="-615" r="0" b="-615"/>
            </a:stretch>
          </a:blipFill>
        </p:spPr>
      </p:sp>
      <p:sp>
        <p:nvSpPr>
          <p:cNvPr name="TextBox 10" id="10"/>
          <p:cNvSpPr txBox="true"/>
          <p:nvPr/>
        </p:nvSpPr>
        <p:spPr>
          <a:xfrm rot="0">
            <a:off x="1321182" y="982446"/>
            <a:ext cx="8516635" cy="400050"/>
          </a:xfrm>
          <a:prstGeom prst="rect">
            <a:avLst/>
          </a:prstGeom>
        </p:spPr>
        <p:txBody>
          <a:bodyPr anchor="t" rtlCol="false" tIns="0" lIns="0" bIns="0" rIns="0">
            <a:spAutoFit/>
          </a:bodyPr>
          <a:lstStyle/>
          <a:p>
            <a:pPr algn="l">
              <a:lnSpc>
                <a:spcPts val="3000"/>
              </a:lnSpc>
            </a:pPr>
            <a:r>
              <a:rPr lang="en-US" sz="3000" b="true">
                <a:solidFill>
                  <a:srgbClr val="CF5439"/>
                </a:solidFill>
                <a:latin typeface="Canva Sans Bold"/>
                <a:ea typeface="Canva Sans Bold"/>
                <a:cs typeface="Canva Sans Bold"/>
                <a:sym typeface="Canva Sans Bold"/>
              </a:rPr>
              <a:t>EVENIMENTE ȘI ACTIVITĂȚI DERULATE</a:t>
            </a:r>
          </a:p>
        </p:txBody>
      </p:sp>
      <p:sp>
        <p:nvSpPr>
          <p:cNvPr name="TextBox 11" id="11"/>
          <p:cNvSpPr txBox="true"/>
          <p:nvPr/>
        </p:nvSpPr>
        <p:spPr>
          <a:xfrm rot="0">
            <a:off x="1321182" y="2332303"/>
            <a:ext cx="14966315" cy="635482"/>
          </a:xfrm>
          <a:prstGeom prst="rect">
            <a:avLst/>
          </a:prstGeom>
        </p:spPr>
        <p:txBody>
          <a:bodyPr anchor="t" rtlCol="false" tIns="0" lIns="0" bIns="0" rIns="0">
            <a:spAutoFit/>
          </a:bodyPr>
          <a:lstStyle/>
          <a:p>
            <a:pPr algn="l">
              <a:lnSpc>
                <a:spcPts val="2375"/>
              </a:lnSpc>
            </a:pPr>
            <a:r>
              <a:rPr lang="en-US" sz="1900" b="true">
                <a:solidFill>
                  <a:srgbClr val="376B6B"/>
                </a:solidFill>
                <a:latin typeface="Canva Sans Bold"/>
                <a:ea typeface="Canva Sans Bold"/>
                <a:cs typeface="Canva Sans Bold"/>
                <a:sym typeface="Canva Sans Bold"/>
              </a:rPr>
              <a:t>Lansare apel de proiecte</a:t>
            </a:r>
          </a:p>
          <a:p>
            <a:pPr algn="l" marL="410211" indent="-205106" lvl="1">
              <a:lnSpc>
                <a:spcPts val="3127"/>
              </a:lnSpc>
              <a:buFont typeface="Arial"/>
              <a:buChar char="•"/>
            </a:pPr>
            <a:r>
              <a:rPr lang="en-US" sz="1900">
                <a:solidFill>
                  <a:srgbClr val="000000"/>
                </a:solidFill>
                <a:latin typeface="Canva Sans"/>
                <a:ea typeface="Canva Sans"/>
                <a:cs typeface="Canva Sans"/>
                <a:sym typeface="Canva Sans"/>
              </a:rPr>
              <a:t>Open call comun pentru toate cele 4 țări partenere, lansat în noiembrie 2026, https://mobility.innovationlab.mk/ </a:t>
            </a:r>
          </a:p>
        </p:txBody>
      </p:sp>
      <p:sp>
        <p:nvSpPr>
          <p:cNvPr name="TextBox 12" id="12"/>
          <p:cNvSpPr txBox="true"/>
          <p:nvPr/>
        </p:nvSpPr>
        <p:spPr>
          <a:xfrm rot="0">
            <a:off x="4915368" y="3866696"/>
            <a:ext cx="11224406" cy="2321255"/>
          </a:xfrm>
          <a:prstGeom prst="rect">
            <a:avLst/>
          </a:prstGeom>
        </p:spPr>
        <p:txBody>
          <a:bodyPr anchor="t" rtlCol="false" tIns="0" lIns="0" bIns="0" rIns="0">
            <a:spAutoFit/>
          </a:bodyPr>
          <a:lstStyle/>
          <a:p>
            <a:pPr algn="l" marL="410211" indent="-205106" lvl="1">
              <a:lnSpc>
                <a:spcPts val="3127"/>
              </a:lnSpc>
              <a:buFont typeface="Arial"/>
              <a:buChar char="•"/>
            </a:pPr>
            <a:r>
              <a:rPr lang="en-US" b="true" sz="1900">
                <a:solidFill>
                  <a:srgbClr val="000000"/>
                </a:solidFill>
                <a:latin typeface="Canva Sans Bold"/>
                <a:ea typeface="Canva Sans Bold"/>
                <a:cs typeface="Canva Sans Bold"/>
                <a:sym typeface="Canva Sans Bold"/>
              </a:rPr>
              <a:t>Webin</a:t>
            </a:r>
            <a:r>
              <a:rPr lang="en-US" b="true" sz="1900">
                <a:solidFill>
                  <a:srgbClr val="000000"/>
                </a:solidFill>
                <a:latin typeface="Canva Sans Bold"/>
                <a:ea typeface="Canva Sans Bold"/>
                <a:cs typeface="Canva Sans Bold"/>
                <a:sym typeface="Canva Sans Bold"/>
              </a:rPr>
              <a:t>ar național </a:t>
            </a:r>
            <a:r>
              <a:rPr lang="en-US" sz="1900">
                <a:solidFill>
                  <a:srgbClr val="000000"/>
                </a:solidFill>
                <a:latin typeface="Canva Sans"/>
                <a:ea typeface="Canva Sans"/>
                <a:cs typeface="Canva Sans"/>
                <a:sym typeface="Canva Sans"/>
              </a:rPr>
              <a:t>-  Mobilitatea electrică și modelele de cooperare comunitară pentru transport sustenabil.</a:t>
            </a:r>
          </a:p>
          <a:p>
            <a:pPr algn="l" marL="410211" indent="-205106" lvl="1">
              <a:lnSpc>
                <a:spcPts val="3127"/>
              </a:lnSpc>
              <a:buFont typeface="Arial"/>
              <a:buChar char="•"/>
            </a:pPr>
            <a:r>
              <a:rPr lang="en-US" b="true" sz="1900">
                <a:solidFill>
                  <a:srgbClr val="000000"/>
                </a:solidFill>
                <a:latin typeface="Canva Sans Bold"/>
                <a:ea typeface="Canva Sans Bold"/>
                <a:cs typeface="Canva Sans Bold"/>
                <a:sym typeface="Canva Sans Bold"/>
              </a:rPr>
              <a:t>Atelier de lucru - </a:t>
            </a:r>
            <a:r>
              <a:rPr lang="en-US" sz="1900">
                <a:solidFill>
                  <a:srgbClr val="000000"/>
                </a:solidFill>
                <a:latin typeface="Canva Sans"/>
                <a:ea typeface="Canva Sans"/>
                <a:cs typeface="Canva Sans"/>
                <a:sym typeface="Canva Sans"/>
              </a:rPr>
              <a:t>Consolidarea capacităților actorilor locali în mobilitate electrică.</a:t>
            </a:r>
          </a:p>
          <a:p>
            <a:pPr algn="l" marL="410211" indent="-205106" lvl="1">
              <a:lnSpc>
                <a:spcPts val="3127"/>
              </a:lnSpc>
              <a:buFont typeface="Arial"/>
              <a:buChar char="•"/>
            </a:pPr>
            <a:r>
              <a:rPr lang="en-US" b="true" sz="1900">
                <a:solidFill>
                  <a:srgbClr val="000000"/>
                </a:solidFill>
                <a:latin typeface="Canva Sans Bold"/>
                <a:ea typeface="Canva Sans Bold"/>
                <a:cs typeface="Canva Sans Bold"/>
                <a:sym typeface="Canva Sans Bold"/>
              </a:rPr>
              <a:t>Training practic și mentorat - </a:t>
            </a:r>
            <a:r>
              <a:rPr lang="en-US" sz="1900">
                <a:solidFill>
                  <a:srgbClr val="000000"/>
                </a:solidFill>
                <a:latin typeface="Canva Sans"/>
                <a:ea typeface="Canva Sans"/>
                <a:cs typeface="Canva Sans"/>
                <a:sym typeface="Canva Sans"/>
              </a:rPr>
              <a:t>Fundamentele dezvoltării inițiativelor comunitare de mobilitate electrică.</a:t>
            </a:r>
          </a:p>
          <a:p>
            <a:pPr algn="l" marL="410211" indent="-205106" lvl="1">
              <a:lnSpc>
                <a:spcPts val="3127"/>
              </a:lnSpc>
              <a:buFont typeface="Arial"/>
              <a:buChar char="•"/>
            </a:pPr>
            <a:r>
              <a:rPr lang="en-US" b="true" sz="1900">
                <a:solidFill>
                  <a:srgbClr val="000000"/>
                </a:solidFill>
                <a:latin typeface="Canva Sans Bold"/>
                <a:ea typeface="Canva Sans Bold"/>
                <a:cs typeface="Canva Sans Bold"/>
                <a:sym typeface="Canva Sans Bold"/>
              </a:rPr>
              <a:t>Atelier de co-creare și activare - </a:t>
            </a:r>
            <a:r>
              <a:rPr lang="en-US" sz="1900">
                <a:solidFill>
                  <a:srgbClr val="000000"/>
                </a:solidFill>
                <a:latin typeface="Canva Sans"/>
                <a:ea typeface="Canva Sans"/>
                <a:cs typeface="Canva Sans"/>
                <a:sym typeface="Canva Sans"/>
              </a:rPr>
              <a:t>Sprijin în conturarea ideilor de proiect</a:t>
            </a:r>
          </a:p>
        </p:txBody>
      </p:sp>
      <p:sp>
        <p:nvSpPr>
          <p:cNvPr name="TextBox 13" id="13"/>
          <p:cNvSpPr txBox="true"/>
          <p:nvPr/>
        </p:nvSpPr>
        <p:spPr>
          <a:xfrm rot="0">
            <a:off x="1321182" y="2947419"/>
            <a:ext cx="15645636" cy="759155"/>
          </a:xfrm>
          <a:prstGeom prst="rect">
            <a:avLst/>
          </a:prstGeom>
        </p:spPr>
        <p:txBody>
          <a:bodyPr anchor="t" rtlCol="false" tIns="0" lIns="0" bIns="0" rIns="0">
            <a:spAutoFit/>
          </a:bodyPr>
          <a:lstStyle/>
          <a:p>
            <a:pPr algn="l">
              <a:lnSpc>
                <a:spcPts val="3127"/>
              </a:lnSpc>
            </a:pPr>
            <a:r>
              <a:rPr lang="en-US" b="true" sz="1900">
                <a:solidFill>
                  <a:srgbClr val="376B6B"/>
                </a:solidFill>
                <a:latin typeface="Canva Sans Bold"/>
                <a:ea typeface="Canva Sans Bold"/>
                <a:cs typeface="Canva Sans Bold"/>
                <a:sym typeface="Canva Sans Bold"/>
              </a:rPr>
              <a:t>Campanie de awareness-raising (Decembrie 2025 - Februarie 2026) </a:t>
            </a:r>
            <a:r>
              <a:rPr lang="en-US" sz="1900">
                <a:solidFill>
                  <a:srgbClr val="376B6B"/>
                </a:solidFill>
                <a:latin typeface="Canva Sans"/>
                <a:ea typeface="Canva Sans"/>
                <a:cs typeface="Canva Sans"/>
                <a:sym typeface="Canva Sans"/>
              </a:rPr>
              <a:t>privind mobilitatea electrică și modelele de cooperare comunitară pentru transport sustenabil</a:t>
            </a:r>
          </a:p>
        </p:txBody>
      </p:sp>
      <p:sp>
        <p:nvSpPr>
          <p:cNvPr name="TextBox 14" id="14"/>
          <p:cNvSpPr txBox="true"/>
          <p:nvPr/>
        </p:nvSpPr>
        <p:spPr>
          <a:xfrm rot="0">
            <a:off x="5058391" y="6378451"/>
            <a:ext cx="10734883" cy="635482"/>
          </a:xfrm>
          <a:prstGeom prst="rect">
            <a:avLst/>
          </a:prstGeom>
        </p:spPr>
        <p:txBody>
          <a:bodyPr anchor="t" rtlCol="false" tIns="0" lIns="0" bIns="0" rIns="0">
            <a:spAutoFit/>
          </a:bodyPr>
          <a:lstStyle/>
          <a:p>
            <a:pPr algn="l">
              <a:lnSpc>
                <a:spcPts val="2375"/>
              </a:lnSpc>
            </a:pPr>
            <a:r>
              <a:rPr lang="en-US" sz="1900" b="true">
                <a:solidFill>
                  <a:srgbClr val="376B6B"/>
                </a:solidFill>
                <a:latin typeface="Canva Sans Bold"/>
                <a:ea typeface="Canva Sans Bold"/>
                <a:cs typeface="Canva Sans Bold"/>
                <a:sym typeface="Canva Sans Bold"/>
              </a:rPr>
              <a:t>Selecția proiectelor câștigătoare</a:t>
            </a:r>
          </a:p>
          <a:p>
            <a:pPr algn="l" marL="410211" indent="-205106" lvl="1">
              <a:lnSpc>
                <a:spcPts val="3127"/>
              </a:lnSpc>
              <a:buFont typeface="Arial"/>
              <a:buChar char="•"/>
            </a:pPr>
            <a:r>
              <a:rPr lang="en-US" b="true" sz="1900">
                <a:solidFill>
                  <a:srgbClr val="000000"/>
                </a:solidFill>
                <a:latin typeface="Canva Sans Bold"/>
                <a:ea typeface="Canva Sans Bold"/>
                <a:cs typeface="Canva Sans Bold"/>
                <a:sym typeface="Canva Sans Bold"/>
              </a:rPr>
              <a:t>19</a:t>
            </a:r>
            <a:r>
              <a:rPr lang="en-US" sz="1900">
                <a:solidFill>
                  <a:srgbClr val="000000"/>
                </a:solidFill>
                <a:latin typeface="Canva Sans"/>
                <a:ea typeface="Canva Sans"/>
                <a:cs typeface="Canva Sans"/>
                <a:sym typeface="Canva Sans"/>
              </a:rPr>
              <a:t> propuneri de proiecte, </a:t>
            </a:r>
            <a:r>
              <a:rPr lang="en-US" b="true" sz="1900">
                <a:solidFill>
                  <a:srgbClr val="000000"/>
                </a:solidFill>
                <a:latin typeface="Canva Sans Bold"/>
                <a:ea typeface="Canva Sans Bold"/>
                <a:cs typeface="Canva Sans Bold"/>
                <a:sym typeface="Canva Sans Bold"/>
              </a:rPr>
              <a:t>7 </a:t>
            </a:r>
            <a:r>
              <a:rPr lang="en-US" sz="1900">
                <a:solidFill>
                  <a:srgbClr val="000000"/>
                </a:solidFill>
                <a:latin typeface="Canva Sans"/>
                <a:ea typeface="Canva Sans"/>
                <a:cs typeface="Canva Sans"/>
                <a:sym typeface="Canva Sans"/>
              </a:rPr>
              <a:t>propuneri din România</a:t>
            </a:r>
          </a:p>
        </p:txBody>
      </p:sp>
      <p:sp>
        <p:nvSpPr>
          <p:cNvPr name="TextBox 15" id="15"/>
          <p:cNvSpPr txBox="true"/>
          <p:nvPr/>
        </p:nvSpPr>
        <p:spPr>
          <a:xfrm rot="0">
            <a:off x="1954697" y="7204434"/>
            <a:ext cx="13699285" cy="1473835"/>
          </a:xfrm>
          <a:prstGeom prst="rect">
            <a:avLst/>
          </a:prstGeom>
        </p:spPr>
        <p:txBody>
          <a:bodyPr anchor="t" rtlCol="false" tIns="0" lIns="0" bIns="0" rIns="0">
            <a:spAutoFit/>
          </a:bodyPr>
          <a:lstStyle/>
          <a:p>
            <a:pPr algn="l">
              <a:lnSpc>
                <a:spcPts val="2374"/>
              </a:lnSpc>
            </a:pPr>
            <a:r>
              <a:rPr lang="en-US" sz="1899" b="true">
                <a:solidFill>
                  <a:srgbClr val="376B6B"/>
                </a:solidFill>
                <a:latin typeface="Canva Sans Bold"/>
                <a:ea typeface="Canva Sans Bold"/>
                <a:cs typeface="Canva Sans Bold"/>
                <a:sym typeface="Canva Sans Bold"/>
              </a:rPr>
              <a:t>Sprijin în implementarea ideii câștigătoare, Mai - Decembrie 2026</a:t>
            </a:r>
          </a:p>
          <a:p>
            <a:pPr algn="l">
              <a:lnSpc>
                <a:spcPts val="2374"/>
              </a:lnSpc>
            </a:pPr>
          </a:p>
          <a:p>
            <a:pPr algn="l">
              <a:lnSpc>
                <a:spcPts val="2374"/>
              </a:lnSpc>
            </a:pPr>
            <a:r>
              <a:rPr lang="en-US" sz="1899" b="true">
                <a:solidFill>
                  <a:srgbClr val="000000"/>
                </a:solidFill>
                <a:latin typeface="Canva Sans Bold"/>
                <a:ea typeface="Canva Sans Bold"/>
                <a:cs typeface="Canva Sans Bold"/>
                <a:sym typeface="Canva Sans Bold"/>
              </a:rPr>
              <a:t>Asociația de proprietari 135 Galați</a:t>
            </a:r>
            <a:r>
              <a:rPr lang="en-US" sz="1899">
                <a:solidFill>
                  <a:srgbClr val="000000"/>
                </a:solidFill>
                <a:latin typeface="Canva Sans"/>
                <a:ea typeface="Canva Sans"/>
                <a:cs typeface="Canva Sans"/>
                <a:sym typeface="Canva Sans"/>
              </a:rPr>
              <a:t> va primi sprijin financiar (10.000 euro), mentorat și suport practic pentru a testa, la nivel local, inițiativa lor de mobilitate sustenabilă</a:t>
            </a:r>
            <a:r>
              <a:rPr lang="en-US" sz="1899" b="true">
                <a:solidFill>
                  <a:srgbClr val="000000"/>
                </a:solidFill>
                <a:latin typeface="Canva Sans Bold"/>
                <a:ea typeface="Canva Sans Bold"/>
                <a:cs typeface="Canva Sans Bold"/>
                <a:sym typeface="Canva Sans Bold"/>
              </a:rPr>
              <a:t>.</a:t>
            </a:r>
          </a:p>
          <a:p>
            <a:pPr algn="l">
              <a:lnSpc>
                <a:spcPts val="2374"/>
              </a:lnSpc>
            </a:pPr>
          </a:p>
        </p:txBody>
      </p:sp>
      <p:sp>
        <p:nvSpPr>
          <p:cNvPr name="TextBox 16" id="16"/>
          <p:cNvSpPr txBox="true"/>
          <p:nvPr/>
        </p:nvSpPr>
        <p:spPr>
          <a:xfrm rot="0">
            <a:off x="1321182" y="1706346"/>
            <a:ext cx="10734883" cy="635482"/>
          </a:xfrm>
          <a:prstGeom prst="rect">
            <a:avLst/>
          </a:prstGeom>
        </p:spPr>
        <p:txBody>
          <a:bodyPr anchor="t" rtlCol="false" tIns="0" lIns="0" bIns="0" rIns="0">
            <a:spAutoFit/>
          </a:bodyPr>
          <a:lstStyle/>
          <a:p>
            <a:pPr algn="l">
              <a:lnSpc>
                <a:spcPts val="2375"/>
              </a:lnSpc>
            </a:pPr>
            <a:r>
              <a:rPr lang="en-US" sz="1900" b="true">
                <a:solidFill>
                  <a:srgbClr val="376B6B"/>
                </a:solidFill>
                <a:latin typeface="Canva Sans Bold"/>
                <a:ea typeface="Canva Sans Bold"/>
                <a:cs typeface="Canva Sans Bold"/>
                <a:sym typeface="Canva Sans Bold"/>
              </a:rPr>
              <a:t>Evaluarea oportunităților pentru mobilitatea electrică în Europa de Sud-Est</a:t>
            </a:r>
          </a:p>
          <a:p>
            <a:pPr algn="l" marL="410211" indent="-205106" lvl="1">
              <a:lnSpc>
                <a:spcPts val="3127"/>
              </a:lnSpc>
              <a:buFont typeface="Arial"/>
              <a:buChar char="•"/>
            </a:pPr>
            <a:r>
              <a:rPr lang="en-US" sz="1900">
                <a:solidFill>
                  <a:srgbClr val="000000"/>
                </a:solidFill>
                <a:latin typeface="Canva Sans"/>
                <a:ea typeface="Canva Sans"/>
                <a:cs typeface="Canva Sans"/>
                <a:sym typeface="Canva Sans"/>
              </a:rPr>
              <a:t>Ghid pentru înființarea unei Cooperative de Mobilitate Comunitară</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3154646" y="-280992"/>
            <a:ext cx="5511979" cy="3100488"/>
            <a:chOff x="0" y="0"/>
            <a:chExt cx="24384000" cy="13716000"/>
          </a:xfrm>
        </p:grpSpPr>
        <p:sp>
          <p:nvSpPr>
            <p:cNvPr name="Freeform 5" id="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stretch>
                <a:fillRect l="-1431" t="-38252" r="0" b="-42069"/>
              </a:stretch>
            </a:blipFill>
          </p:spPr>
        </p:sp>
      </p:grpSp>
      <p:grpSp>
        <p:nvGrpSpPr>
          <p:cNvPr name="Group 6" id="6"/>
          <p:cNvGrpSpPr/>
          <p:nvPr/>
        </p:nvGrpSpPr>
        <p:grpSpPr>
          <a:xfrm rot="0">
            <a:off x="3796142" y="9006602"/>
            <a:ext cx="3413974" cy="1197883"/>
            <a:chOff x="0" y="0"/>
            <a:chExt cx="4551965" cy="1597177"/>
          </a:xfrm>
        </p:grpSpPr>
        <p:sp>
          <p:nvSpPr>
            <p:cNvPr name="Freeform 7" id="7"/>
            <p:cNvSpPr/>
            <p:nvPr/>
          </p:nvSpPr>
          <p:spPr>
            <a:xfrm flipH="false" flipV="false" rot="0">
              <a:off x="0" y="0"/>
              <a:ext cx="4551934" cy="1597152"/>
            </a:xfrm>
            <a:custGeom>
              <a:avLst/>
              <a:gdLst/>
              <a:ahLst/>
              <a:cxnLst/>
              <a:rect r="r" b="b" t="t" l="l"/>
              <a:pathLst>
                <a:path h="1597152" w="4551934">
                  <a:moveTo>
                    <a:pt x="0" y="0"/>
                  </a:moveTo>
                  <a:lnTo>
                    <a:pt x="4551934" y="0"/>
                  </a:lnTo>
                  <a:lnTo>
                    <a:pt x="4551934" y="1597152"/>
                  </a:lnTo>
                  <a:lnTo>
                    <a:pt x="0" y="1597152"/>
                  </a:lnTo>
                  <a:lnTo>
                    <a:pt x="0" y="0"/>
                  </a:lnTo>
                  <a:close/>
                </a:path>
              </a:pathLst>
            </a:custGeom>
            <a:blipFill>
              <a:blip r:embed="rId4"/>
              <a:stretch>
                <a:fillRect l="0" t="-6450" r="0" b="-6452"/>
              </a:stretch>
            </a:blipFill>
          </p:spPr>
        </p:sp>
      </p:grpSp>
      <p:sp>
        <p:nvSpPr>
          <p:cNvPr name="Freeform 8" id="8"/>
          <p:cNvSpPr/>
          <p:nvPr/>
        </p:nvSpPr>
        <p:spPr>
          <a:xfrm flipH="false" flipV="false" rot="0">
            <a:off x="7210117" y="9006602"/>
            <a:ext cx="7281741" cy="1156162"/>
          </a:xfrm>
          <a:custGeom>
            <a:avLst/>
            <a:gdLst/>
            <a:ahLst/>
            <a:cxnLst/>
            <a:rect r="r" b="b" t="t" l="l"/>
            <a:pathLst>
              <a:path h="1156162" w="7281741">
                <a:moveTo>
                  <a:pt x="0" y="0"/>
                </a:moveTo>
                <a:lnTo>
                  <a:pt x="7281741" y="0"/>
                </a:lnTo>
                <a:lnTo>
                  <a:pt x="7281741" y="1156162"/>
                </a:lnTo>
                <a:lnTo>
                  <a:pt x="0" y="1156162"/>
                </a:lnTo>
                <a:lnTo>
                  <a:pt x="0" y="0"/>
                </a:lnTo>
                <a:close/>
              </a:path>
            </a:pathLst>
          </a:custGeom>
          <a:blipFill>
            <a:blip r:embed="rId5"/>
            <a:stretch>
              <a:fillRect l="-39820" t="-830539" r="-23582" b="-98604"/>
            </a:stretch>
          </a:blipFill>
        </p:spPr>
      </p:sp>
      <p:sp>
        <p:nvSpPr>
          <p:cNvPr name="TextBox 9" id="9"/>
          <p:cNvSpPr txBox="true"/>
          <p:nvPr/>
        </p:nvSpPr>
        <p:spPr>
          <a:xfrm rot="0">
            <a:off x="1722544" y="1326402"/>
            <a:ext cx="9844898" cy="400050"/>
          </a:xfrm>
          <a:prstGeom prst="rect">
            <a:avLst/>
          </a:prstGeom>
        </p:spPr>
        <p:txBody>
          <a:bodyPr anchor="t" rtlCol="false" tIns="0" lIns="0" bIns="0" rIns="0">
            <a:spAutoFit/>
          </a:bodyPr>
          <a:lstStyle/>
          <a:p>
            <a:pPr algn="l">
              <a:lnSpc>
                <a:spcPts val="3000"/>
              </a:lnSpc>
            </a:pPr>
            <a:r>
              <a:rPr lang="en-US" sz="3000" b="true">
                <a:solidFill>
                  <a:srgbClr val="CF5439"/>
                </a:solidFill>
                <a:latin typeface="Canva Sans Bold"/>
                <a:ea typeface="Canva Sans Bold"/>
                <a:cs typeface="Canva Sans Bold"/>
                <a:sym typeface="Canva Sans Bold"/>
              </a:rPr>
              <a:t> ACTIVITĂȚI ȘI ACȚIUNI VIITOARE</a:t>
            </a:r>
          </a:p>
        </p:txBody>
      </p:sp>
      <p:sp>
        <p:nvSpPr>
          <p:cNvPr name="TextBox 10" id="10"/>
          <p:cNvSpPr txBox="true"/>
          <p:nvPr/>
        </p:nvSpPr>
        <p:spPr>
          <a:xfrm rot="0">
            <a:off x="1722544" y="1935315"/>
            <a:ext cx="13699285" cy="5978525"/>
          </a:xfrm>
          <a:prstGeom prst="rect">
            <a:avLst/>
          </a:prstGeom>
        </p:spPr>
        <p:txBody>
          <a:bodyPr anchor="t" rtlCol="false" tIns="0" lIns="0" bIns="0" rIns="0">
            <a:spAutoFit/>
          </a:bodyPr>
          <a:lstStyle/>
          <a:p>
            <a:pPr algn="l">
              <a:lnSpc>
                <a:spcPts val="2500"/>
              </a:lnSpc>
            </a:pPr>
            <a:r>
              <a:rPr lang="en-US" sz="2000" b="true">
                <a:solidFill>
                  <a:srgbClr val="376B6B"/>
                </a:solidFill>
                <a:latin typeface="Canva Sans Bold"/>
                <a:ea typeface="Canva Sans Bold"/>
                <a:cs typeface="Canva Sans Bold"/>
                <a:sym typeface="Canva Sans Bold"/>
              </a:rPr>
              <a:t>Planificare și modelare</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Elaborarea unui </a:t>
            </a:r>
            <a:r>
              <a:rPr lang="en-US" b="true" sz="2000">
                <a:solidFill>
                  <a:srgbClr val="000000"/>
                </a:solidFill>
                <a:latin typeface="Canva Sans Bold"/>
                <a:ea typeface="Canva Sans Bold"/>
                <a:cs typeface="Canva Sans Bold"/>
                <a:sym typeface="Canva Sans Bold"/>
              </a:rPr>
              <a:t>plan de acțiuni și investiții</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Dezvoltarea unui model replicabil pentru inițiative de mobilitate comunitară</a:t>
            </a:r>
          </a:p>
          <a:p>
            <a:pPr algn="l">
              <a:lnSpc>
                <a:spcPts val="2500"/>
              </a:lnSpc>
            </a:pPr>
          </a:p>
          <a:p>
            <a:pPr algn="l">
              <a:lnSpc>
                <a:spcPts val="2500"/>
              </a:lnSpc>
            </a:pPr>
            <a:r>
              <a:rPr lang="en-US" sz="2000" b="true">
                <a:solidFill>
                  <a:srgbClr val="376B6B"/>
                </a:solidFill>
                <a:latin typeface="Canva Sans Bold"/>
                <a:ea typeface="Canva Sans Bold"/>
                <a:cs typeface="Canva Sans Bold"/>
                <a:sym typeface="Canva Sans Bold"/>
              </a:rPr>
              <a:t>Colectare de date &amp; analiză (proiectele pilot + chestionar autorități locale)</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Colectarea de perspective de la actori relevanți </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Analiza cadrului legal, instituțional și de politici</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Focus pe dezvoltarea </a:t>
            </a:r>
            <a:r>
              <a:rPr lang="en-US" b="true" sz="2000">
                <a:solidFill>
                  <a:srgbClr val="000000"/>
                </a:solidFill>
                <a:latin typeface="Canva Sans Bold"/>
                <a:ea typeface="Canva Sans Bold"/>
                <a:cs typeface="Canva Sans Bold"/>
                <a:sym typeface="Canva Sans Bold"/>
              </a:rPr>
              <a:t>cooperativelor de mobilitate</a:t>
            </a:r>
          </a:p>
          <a:p>
            <a:pPr algn="l">
              <a:lnSpc>
                <a:spcPts val="2500"/>
              </a:lnSpc>
            </a:pPr>
          </a:p>
          <a:p>
            <a:pPr algn="l">
              <a:lnSpc>
                <a:spcPts val="2500"/>
              </a:lnSpc>
            </a:pPr>
            <a:r>
              <a:rPr lang="en-US" sz="2000" b="true">
                <a:solidFill>
                  <a:srgbClr val="376B6B"/>
                </a:solidFill>
                <a:latin typeface="Canva Sans Bold"/>
                <a:ea typeface="Canva Sans Bold"/>
                <a:cs typeface="Canva Sans Bold"/>
                <a:sym typeface="Canva Sans Bold"/>
              </a:rPr>
              <a:t>Învățare și colaborare</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Organizarea de </a:t>
            </a:r>
            <a:r>
              <a:rPr lang="en-US" b="true" sz="2000">
                <a:solidFill>
                  <a:srgbClr val="000000"/>
                </a:solidFill>
                <a:latin typeface="Canva Sans Bold"/>
                <a:ea typeface="Canva Sans Bold"/>
                <a:cs typeface="Canva Sans Bold"/>
                <a:sym typeface="Canva Sans Bold"/>
              </a:rPr>
              <a:t>Learning Labs</a:t>
            </a:r>
            <a:r>
              <a:rPr lang="en-US" sz="2000">
                <a:solidFill>
                  <a:srgbClr val="000000"/>
                </a:solidFill>
                <a:latin typeface="Canva Sans"/>
                <a:ea typeface="Canva Sans"/>
                <a:cs typeface="Canva Sans"/>
                <a:sym typeface="Canva Sans"/>
              </a:rPr>
              <a:t> (sesiuni online)</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S</a:t>
            </a:r>
            <a:r>
              <a:rPr lang="en-US" sz="2000">
                <a:solidFill>
                  <a:srgbClr val="000000"/>
                </a:solidFill>
                <a:latin typeface="Canva Sans"/>
                <a:ea typeface="Canva Sans"/>
                <a:cs typeface="Canva Sans"/>
                <a:sym typeface="Canva Sans"/>
              </a:rPr>
              <a:t>chimb de experiență între parteneri și lideri locali</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Sprijin pentru replicarea inițiativelor</a:t>
            </a:r>
          </a:p>
          <a:p>
            <a:pPr algn="l">
              <a:lnSpc>
                <a:spcPts val="2500"/>
              </a:lnSpc>
            </a:pPr>
          </a:p>
          <a:p>
            <a:pPr algn="l">
              <a:lnSpc>
                <a:spcPts val="2500"/>
              </a:lnSpc>
            </a:pPr>
            <a:r>
              <a:rPr lang="en-US" sz="2000" b="true">
                <a:solidFill>
                  <a:srgbClr val="376B6B"/>
                </a:solidFill>
                <a:latin typeface="Canva Sans Bold"/>
                <a:ea typeface="Canva Sans Bold"/>
                <a:cs typeface="Canva Sans Bold"/>
                <a:sym typeface="Canva Sans Bold"/>
              </a:rPr>
              <a:t>Diseminare și impact în politici</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Transformarea rezultatelor în articole, newslettere și materiale de diseminare</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Elaborarea unei note de orientare pentru factorii de decizie</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Evenimente regionale, europene și sesiuni online cu stakeholderi</a:t>
            </a:r>
          </a:p>
          <a:p>
            <a:pPr algn="l" marL="431801" indent="-215900" lvl="1">
              <a:lnSpc>
                <a:spcPts val="2500"/>
              </a:lnSpc>
              <a:buFont typeface="Arial"/>
              <a:buChar char="•"/>
            </a:pPr>
            <a:r>
              <a:rPr lang="en-US" sz="2000">
                <a:solidFill>
                  <a:srgbClr val="000000"/>
                </a:solidFill>
                <a:latin typeface="Canva Sans"/>
                <a:ea typeface="Canva Sans"/>
                <a:cs typeface="Canva Sans"/>
                <a:sym typeface="Canva Sans"/>
              </a:rPr>
              <a:t>Sprijinirea </a:t>
            </a:r>
            <a:r>
              <a:rPr lang="en-US" b="true" sz="2000">
                <a:solidFill>
                  <a:srgbClr val="000000"/>
                </a:solidFill>
                <a:latin typeface="Canva Sans Bold"/>
                <a:ea typeface="Canva Sans Bold"/>
                <a:cs typeface="Canva Sans Bold"/>
                <a:sym typeface="Canva Sans Bold"/>
              </a:rPr>
              <a:t>integrării rezultatelor în politici publice și programe de sprijin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D7F3C0"/>
        </a:solidFill>
      </p:bgPr>
    </p:bg>
    <p:spTree>
      <p:nvGrpSpPr>
        <p:cNvPr id="1" name=""/>
        <p:cNvGrpSpPr/>
        <p:nvPr/>
      </p:nvGrpSpPr>
      <p:grpSpPr>
        <a:xfrm>
          <a:off x="0" y="0"/>
          <a:ext cx="0" cy="0"/>
          <a:chOff x="0" y="0"/>
          <a:chExt cx="0" cy="0"/>
        </a:xfrm>
      </p:grpSpPr>
      <p:grpSp>
        <p:nvGrpSpPr>
          <p:cNvPr name="Group 2" id="2"/>
          <p:cNvGrpSpPr/>
          <p:nvPr/>
        </p:nvGrpSpPr>
        <p:grpSpPr>
          <a:xfrm rot="-1255200">
            <a:off x="17985457" y="7049005"/>
            <a:ext cx="8178641" cy="114300"/>
            <a:chOff x="0" y="0"/>
            <a:chExt cx="10904855" cy="152400"/>
          </a:xfrm>
        </p:grpSpPr>
        <p:sp>
          <p:nvSpPr>
            <p:cNvPr name="Freeform 3" id="3"/>
            <p:cNvSpPr/>
            <p:nvPr/>
          </p:nvSpPr>
          <p:spPr>
            <a:xfrm flipH="false" flipV="false" rot="0">
              <a:off x="0" y="0"/>
              <a:ext cx="10904855" cy="152400"/>
            </a:xfrm>
            <a:custGeom>
              <a:avLst/>
              <a:gdLst/>
              <a:ahLst/>
              <a:cxnLst/>
              <a:rect r="r" b="b" t="t" l="l"/>
              <a:pathLst>
                <a:path h="152400" w="10904855">
                  <a:moveTo>
                    <a:pt x="76200" y="0"/>
                  </a:moveTo>
                  <a:lnTo>
                    <a:pt x="10828655" y="0"/>
                  </a:lnTo>
                  <a:cubicBezTo>
                    <a:pt x="10870692" y="0"/>
                    <a:pt x="10904855" y="34163"/>
                    <a:pt x="10904855" y="76200"/>
                  </a:cubicBezTo>
                  <a:cubicBezTo>
                    <a:pt x="10904855" y="118237"/>
                    <a:pt x="10870692" y="152400"/>
                    <a:pt x="10828655" y="152400"/>
                  </a:cubicBezTo>
                  <a:lnTo>
                    <a:pt x="76200" y="152400"/>
                  </a:lnTo>
                  <a:cubicBezTo>
                    <a:pt x="34163" y="152400"/>
                    <a:pt x="0" y="118237"/>
                    <a:pt x="0" y="76200"/>
                  </a:cubicBezTo>
                  <a:cubicBezTo>
                    <a:pt x="0" y="34163"/>
                    <a:pt x="34163" y="0"/>
                    <a:pt x="76200" y="0"/>
                  </a:cubicBezTo>
                  <a:close/>
                </a:path>
              </a:pathLst>
            </a:custGeom>
            <a:solidFill>
              <a:srgbClr val="DDEB00"/>
            </a:solidFill>
          </p:spPr>
        </p:sp>
      </p:grpSp>
      <p:grpSp>
        <p:nvGrpSpPr>
          <p:cNvPr name="Group 4" id="4"/>
          <p:cNvGrpSpPr/>
          <p:nvPr/>
        </p:nvGrpSpPr>
        <p:grpSpPr>
          <a:xfrm rot="0">
            <a:off x="11523146" y="-1357340"/>
            <a:ext cx="9696367" cy="11537463"/>
            <a:chOff x="0" y="0"/>
            <a:chExt cx="698500" cy="831128"/>
          </a:xfrm>
        </p:grpSpPr>
        <p:sp>
          <p:nvSpPr>
            <p:cNvPr name="Freeform 5" id="5"/>
            <p:cNvSpPr/>
            <p:nvPr/>
          </p:nvSpPr>
          <p:spPr>
            <a:xfrm flipH="false" flipV="false" rot="0">
              <a:off x="0" y="5367"/>
              <a:ext cx="698500" cy="820393"/>
            </a:xfrm>
            <a:custGeom>
              <a:avLst/>
              <a:gdLst/>
              <a:ahLst/>
              <a:cxnLst/>
              <a:rect r="r" b="b" t="t" l="l"/>
              <a:pathLst>
                <a:path h="820393" w="698500">
                  <a:moveTo>
                    <a:pt x="366449" y="4640"/>
                  </a:moveTo>
                  <a:lnTo>
                    <a:pt x="681301" y="187826"/>
                  </a:lnTo>
                  <a:cubicBezTo>
                    <a:pt x="691949" y="194022"/>
                    <a:pt x="698500" y="205412"/>
                    <a:pt x="698500" y="217731"/>
                  </a:cubicBezTo>
                  <a:lnTo>
                    <a:pt x="698500" y="602662"/>
                  </a:lnTo>
                  <a:cubicBezTo>
                    <a:pt x="698500" y="614982"/>
                    <a:pt x="691949" y="626372"/>
                    <a:pt x="681301" y="632567"/>
                  </a:cubicBezTo>
                  <a:lnTo>
                    <a:pt x="366449" y="815754"/>
                  </a:lnTo>
                  <a:cubicBezTo>
                    <a:pt x="355817" y="821940"/>
                    <a:pt x="342683" y="821940"/>
                    <a:pt x="332051" y="815754"/>
                  </a:cubicBezTo>
                  <a:lnTo>
                    <a:pt x="17199" y="632567"/>
                  </a:lnTo>
                  <a:cubicBezTo>
                    <a:pt x="6551" y="626372"/>
                    <a:pt x="0" y="614982"/>
                    <a:pt x="0" y="602662"/>
                  </a:cubicBezTo>
                  <a:lnTo>
                    <a:pt x="0" y="217731"/>
                  </a:lnTo>
                  <a:cubicBezTo>
                    <a:pt x="0" y="205412"/>
                    <a:pt x="6551" y="194022"/>
                    <a:pt x="17199" y="187826"/>
                  </a:cubicBezTo>
                  <a:lnTo>
                    <a:pt x="332051" y="4640"/>
                  </a:lnTo>
                  <a:cubicBezTo>
                    <a:pt x="342683" y="-1546"/>
                    <a:pt x="355817" y="-1546"/>
                    <a:pt x="366449" y="4640"/>
                  </a:cubicBezTo>
                  <a:close/>
                </a:path>
              </a:pathLst>
            </a:custGeom>
            <a:solidFill>
              <a:srgbClr val="16D699"/>
            </a:solidFill>
          </p:spPr>
        </p:sp>
        <p:sp>
          <p:nvSpPr>
            <p:cNvPr name="TextBox 6" id="6"/>
            <p:cNvSpPr txBox="true"/>
            <p:nvPr/>
          </p:nvSpPr>
          <p:spPr>
            <a:xfrm>
              <a:off x="0" y="63500"/>
              <a:ext cx="698500" cy="627928"/>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9793542" y="830971"/>
            <a:ext cx="8494458" cy="8855653"/>
            <a:chOff x="0" y="0"/>
            <a:chExt cx="687280" cy="716504"/>
          </a:xfrm>
        </p:grpSpPr>
        <p:sp>
          <p:nvSpPr>
            <p:cNvPr name="Freeform 8" id="8"/>
            <p:cNvSpPr/>
            <p:nvPr/>
          </p:nvSpPr>
          <p:spPr>
            <a:xfrm flipH="false" flipV="false" rot="0">
              <a:off x="0" y="6856"/>
              <a:ext cx="687280" cy="702792"/>
            </a:xfrm>
            <a:custGeom>
              <a:avLst/>
              <a:gdLst/>
              <a:ahLst/>
              <a:cxnLst/>
              <a:rect r="r" b="b" t="t" l="l"/>
              <a:pathLst>
                <a:path h="702792" w="687280">
                  <a:moveTo>
                    <a:pt x="365214" y="5901"/>
                  </a:moveTo>
                  <a:lnTo>
                    <a:pt x="665706" y="183587"/>
                  </a:lnTo>
                  <a:cubicBezTo>
                    <a:pt x="679077" y="191494"/>
                    <a:pt x="687280" y="205873"/>
                    <a:pt x="687280" y="221408"/>
                  </a:cubicBezTo>
                  <a:lnTo>
                    <a:pt x="687280" y="481384"/>
                  </a:lnTo>
                  <a:cubicBezTo>
                    <a:pt x="687280" y="496919"/>
                    <a:pt x="679077" y="511298"/>
                    <a:pt x="665706" y="519205"/>
                  </a:cubicBezTo>
                  <a:lnTo>
                    <a:pt x="365214" y="696891"/>
                  </a:lnTo>
                  <a:cubicBezTo>
                    <a:pt x="351908" y="704759"/>
                    <a:pt x="335372" y="704759"/>
                    <a:pt x="322066" y="696891"/>
                  </a:cubicBezTo>
                  <a:lnTo>
                    <a:pt x="21574" y="519205"/>
                  </a:lnTo>
                  <a:cubicBezTo>
                    <a:pt x="8203" y="511298"/>
                    <a:pt x="0" y="496919"/>
                    <a:pt x="0" y="481384"/>
                  </a:cubicBezTo>
                  <a:lnTo>
                    <a:pt x="0" y="221408"/>
                  </a:lnTo>
                  <a:cubicBezTo>
                    <a:pt x="0" y="205873"/>
                    <a:pt x="8203" y="191494"/>
                    <a:pt x="21574" y="183587"/>
                  </a:cubicBezTo>
                  <a:lnTo>
                    <a:pt x="322066" y="5901"/>
                  </a:lnTo>
                  <a:cubicBezTo>
                    <a:pt x="335372" y="-1967"/>
                    <a:pt x="351908" y="-1967"/>
                    <a:pt x="365214" y="5901"/>
                  </a:cubicBezTo>
                  <a:close/>
                </a:path>
              </a:pathLst>
            </a:custGeom>
            <a:blipFill>
              <a:blip r:embed="rId2"/>
              <a:stretch>
                <a:fillRect l="-66244" t="-975" r="-20968" b="-2007"/>
              </a:stretch>
            </a:blipFill>
          </p:spPr>
        </p:sp>
      </p:grpSp>
      <p:sp>
        <p:nvSpPr>
          <p:cNvPr name="Freeform 9" id="9"/>
          <p:cNvSpPr/>
          <p:nvPr/>
        </p:nvSpPr>
        <p:spPr>
          <a:xfrm flipH="true" flipV="false" rot="0">
            <a:off x="1028700" y="633241"/>
            <a:ext cx="675389" cy="754628"/>
          </a:xfrm>
          <a:custGeom>
            <a:avLst/>
            <a:gdLst/>
            <a:ahLst/>
            <a:cxnLst/>
            <a:rect r="r" b="b" t="t" l="l"/>
            <a:pathLst>
              <a:path h="754628" w="675389">
                <a:moveTo>
                  <a:pt x="675389" y="0"/>
                </a:moveTo>
                <a:lnTo>
                  <a:pt x="0" y="0"/>
                </a:lnTo>
                <a:lnTo>
                  <a:pt x="0" y="754628"/>
                </a:lnTo>
                <a:lnTo>
                  <a:pt x="675389" y="754628"/>
                </a:lnTo>
                <a:lnTo>
                  <a:pt x="675389" y="0"/>
                </a:lnTo>
                <a:close/>
              </a:path>
            </a:pathLst>
          </a:custGeom>
          <a:blipFill>
            <a:blip r:embed="rId3">
              <a:extLst>
                <a:ext uri="{96DAC541-7B7A-43D3-8B79-37D633B846F1}">
                  <asvg:svgBlip xmlns:asvg="http://schemas.microsoft.com/office/drawing/2016/SVG/main" r:embed="rId4"/>
                </a:ext>
              </a:extLst>
            </a:blip>
            <a:stretch>
              <a:fillRect l="0" t="-422" r="0" b="-421"/>
            </a:stretch>
          </a:blipFill>
        </p:spPr>
      </p:sp>
      <p:sp>
        <p:nvSpPr>
          <p:cNvPr name="Freeform 10" id="10"/>
          <p:cNvSpPr/>
          <p:nvPr/>
        </p:nvSpPr>
        <p:spPr>
          <a:xfrm flipH="false" flipV="false" rot="0">
            <a:off x="1704089" y="2201863"/>
            <a:ext cx="6269271" cy="6150419"/>
          </a:xfrm>
          <a:custGeom>
            <a:avLst/>
            <a:gdLst/>
            <a:ahLst/>
            <a:cxnLst/>
            <a:rect r="r" b="b" t="t" l="l"/>
            <a:pathLst>
              <a:path h="6150419" w="6269271">
                <a:moveTo>
                  <a:pt x="0" y="0"/>
                </a:moveTo>
                <a:lnTo>
                  <a:pt x="6269271" y="0"/>
                </a:lnTo>
                <a:lnTo>
                  <a:pt x="6269271" y="6150419"/>
                </a:lnTo>
                <a:lnTo>
                  <a:pt x="0" y="6150419"/>
                </a:lnTo>
                <a:lnTo>
                  <a:pt x="0" y="0"/>
                </a:lnTo>
                <a:close/>
              </a:path>
            </a:pathLst>
          </a:custGeom>
          <a:blipFill>
            <a:blip r:embed="rId5"/>
            <a:stretch>
              <a:fillRect l="-13432" t="-13691" r="-15223" b="-17449"/>
            </a:stretch>
          </a:blipFill>
        </p:spPr>
      </p:sp>
      <p:sp>
        <p:nvSpPr>
          <p:cNvPr name="TextBox 11" id="11"/>
          <p:cNvSpPr txBox="true"/>
          <p:nvPr/>
        </p:nvSpPr>
        <p:spPr>
          <a:xfrm rot="0">
            <a:off x="1921764" y="1056675"/>
            <a:ext cx="2577475" cy="400177"/>
          </a:xfrm>
          <a:prstGeom prst="rect">
            <a:avLst/>
          </a:prstGeom>
        </p:spPr>
        <p:txBody>
          <a:bodyPr anchor="t" rtlCol="false" tIns="0" lIns="0" bIns="0" rIns="0">
            <a:spAutoFit/>
          </a:bodyPr>
          <a:lstStyle/>
          <a:p>
            <a:pPr algn="l">
              <a:lnSpc>
                <a:spcPts val="2879"/>
              </a:lnSpc>
            </a:pPr>
            <a:r>
              <a:rPr lang="en-US" sz="2400" u="sng">
                <a:solidFill>
                  <a:srgbClr val="013425"/>
                </a:solidFill>
                <a:latin typeface="Calibri (MS)"/>
                <a:ea typeface="Calibri (MS)"/>
                <a:cs typeface="Calibri (MS)"/>
                <a:sym typeface="Calibri (MS)"/>
                <a:hlinkClick r:id="rId6" tooltip="https://oscar.oer.ro"/>
              </a:rPr>
              <a:t>www.oscar.oer.ro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30162" y="7440947"/>
            <a:ext cx="7065972" cy="2809895"/>
          </a:xfrm>
          <a:custGeom>
            <a:avLst/>
            <a:gdLst/>
            <a:ahLst/>
            <a:cxnLst/>
            <a:rect r="r" b="b" t="t" l="l"/>
            <a:pathLst>
              <a:path h="2809895" w="7065972">
                <a:moveTo>
                  <a:pt x="0" y="0"/>
                </a:moveTo>
                <a:lnTo>
                  <a:pt x="7065972" y="0"/>
                </a:lnTo>
                <a:lnTo>
                  <a:pt x="7065972" y="2809895"/>
                </a:lnTo>
                <a:lnTo>
                  <a:pt x="0" y="2809895"/>
                </a:lnTo>
                <a:lnTo>
                  <a:pt x="0" y="0"/>
                </a:lnTo>
                <a:close/>
              </a:path>
            </a:pathLst>
          </a:custGeom>
          <a:blipFill>
            <a:blip r:embed="rId2"/>
            <a:stretch>
              <a:fillRect l="-2344" t="0" r="-1961" b="0"/>
            </a:stretch>
          </a:blipFill>
        </p:spPr>
      </p:sp>
      <p:sp>
        <p:nvSpPr>
          <p:cNvPr name="Freeform 3" id="3"/>
          <p:cNvSpPr/>
          <p:nvPr/>
        </p:nvSpPr>
        <p:spPr>
          <a:xfrm flipH="false" flipV="false" rot="0">
            <a:off x="2653377" y="5913583"/>
            <a:ext cx="1427123" cy="1427123"/>
          </a:xfrm>
          <a:custGeom>
            <a:avLst/>
            <a:gdLst/>
            <a:ahLst/>
            <a:cxnLst/>
            <a:rect r="r" b="b" t="t" l="l"/>
            <a:pathLst>
              <a:path h="1427123" w="1427123">
                <a:moveTo>
                  <a:pt x="0" y="0"/>
                </a:moveTo>
                <a:lnTo>
                  <a:pt x="1427123" y="0"/>
                </a:lnTo>
                <a:lnTo>
                  <a:pt x="1427123" y="1427123"/>
                </a:lnTo>
                <a:lnTo>
                  <a:pt x="0" y="1427123"/>
                </a:lnTo>
                <a:lnTo>
                  <a:pt x="0" y="0"/>
                </a:lnTo>
                <a:close/>
              </a:path>
            </a:pathLst>
          </a:custGeom>
          <a:blipFill>
            <a:blip r:embed="rId3"/>
            <a:stretch>
              <a:fillRect l="0" t="0" r="0" b="0"/>
            </a:stretch>
          </a:blipFill>
        </p:spPr>
      </p:sp>
      <p:sp>
        <p:nvSpPr>
          <p:cNvPr name="Freeform 4" id="4"/>
          <p:cNvSpPr/>
          <p:nvPr/>
        </p:nvSpPr>
        <p:spPr>
          <a:xfrm flipH="false" flipV="false" rot="0">
            <a:off x="4210565" y="5144598"/>
            <a:ext cx="1482547" cy="1482547"/>
          </a:xfrm>
          <a:custGeom>
            <a:avLst/>
            <a:gdLst/>
            <a:ahLst/>
            <a:cxnLst/>
            <a:rect r="r" b="b" t="t" l="l"/>
            <a:pathLst>
              <a:path h="1482547" w="1482547">
                <a:moveTo>
                  <a:pt x="0" y="0"/>
                </a:moveTo>
                <a:lnTo>
                  <a:pt x="1482547" y="0"/>
                </a:lnTo>
                <a:lnTo>
                  <a:pt x="1482547" y="1482547"/>
                </a:lnTo>
                <a:lnTo>
                  <a:pt x="0" y="1482547"/>
                </a:lnTo>
                <a:lnTo>
                  <a:pt x="0" y="0"/>
                </a:lnTo>
                <a:close/>
              </a:path>
            </a:pathLst>
          </a:custGeom>
          <a:blipFill>
            <a:blip r:embed="rId4"/>
            <a:stretch>
              <a:fillRect l="0" t="0" r="0" b="0"/>
            </a:stretch>
          </a:blipFill>
        </p:spPr>
      </p:sp>
      <p:sp>
        <p:nvSpPr>
          <p:cNvPr name="Freeform 5" id="5"/>
          <p:cNvSpPr/>
          <p:nvPr/>
        </p:nvSpPr>
        <p:spPr>
          <a:xfrm flipH="false" flipV="false" rot="0">
            <a:off x="5821713" y="5885871"/>
            <a:ext cx="1372044" cy="1372044"/>
          </a:xfrm>
          <a:custGeom>
            <a:avLst/>
            <a:gdLst/>
            <a:ahLst/>
            <a:cxnLst/>
            <a:rect r="r" b="b" t="t" l="l"/>
            <a:pathLst>
              <a:path h="1372044" w="1372044">
                <a:moveTo>
                  <a:pt x="0" y="0"/>
                </a:moveTo>
                <a:lnTo>
                  <a:pt x="1372044" y="0"/>
                </a:lnTo>
                <a:lnTo>
                  <a:pt x="1372044" y="1372044"/>
                </a:lnTo>
                <a:lnTo>
                  <a:pt x="0" y="1372044"/>
                </a:lnTo>
                <a:lnTo>
                  <a:pt x="0" y="0"/>
                </a:lnTo>
                <a:close/>
              </a:path>
            </a:pathLst>
          </a:custGeom>
          <a:blipFill>
            <a:blip r:embed="rId5"/>
            <a:stretch>
              <a:fillRect l="0" t="0" r="0" b="0"/>
            </a:stretch>
          </a:blipFill>
        </p:spPr>
      </p:sp>
      <p:sp>
        <p:nvSpPr>
          <p:cNvPr name="Freeform 6" id="6"/>
          <p:cNvSpPr/>
          <p:nvPr/>
        </p:nvSpPr>
        <p:spPr>
          <a:xfrm flipH="false" flipV="false" rot="0">
            <a:off x="1034255" y="5255313"/>
            <a:ext cx="1371831" cy="1371831"/>
          </a:xfrm>
          <a:custGeom>
            <a:avLst/>
            <a:gdLst/>
            <a:ahLst/>
            <a:cxnLst/>
            <a:rect r="r" b="b" t="t" l="l"/>
            <a:pathLst>
              <a:path h="1371831" w="1371831">
                <a:moveTo>
                  <a:pt x="0" y="0"/>
                </a:moveTo>
                <a:lnTo>
                  <a:pt x="1371831" y="0"/>
                </a:lnTo>
                <a:lnTo>
                  <a:pt x="1371831" y="1371832"/>
                </a:lnTo>
                <a:lnTo>
                  <a:pt x="0" y="1371832"/>
                </a:lnTo>
                <a:lnTo>
                  <a:pt x="0" y="0"/>
                </a:lnTo>
                <a:close/>
              </a:path>
            </a:pathLst>
          </a:custGeom>
          <a:blipFill>
            <a:blip r:embed="rId6"/>
            <a:stretch>
              <a:fillRect l="0" t="0" r="0" b="0"/>
            </a:stretch>
          </a:blipFill>
        </p:spPr>
      </p:sp>
      <p:grpSp>
        <p:nvGrpSpPr>
          <p:cNvPr name="Group 7" id="7"/>
          <p:cNvGrpSpPr/>
          <p:nvPr/>
        </p:nvGrpSpPr>
        <p:grpSpPr>
          <a:xfrm rot="0">
            <a:off x="7838296" y="1902231"/>
            <a:ext cx="10449704" cy="5419663"/>
            <a:chOff x="0" y="0"/>
            <a:chExt cx="25636703" cy="13296290"/>
          </a:xfrm>
        </p:grpSpPr>
        <p:sp>
          <p:nvSpPr>
            <p:cNvPr name="Freeform 8" id="8"/>
            <p:cNvSpPr/>
            <p:nvPr/>
          </p:nvSpPr>
          <p:spPr>
            <a:xfrm flipH="false" flipV="false" rot="0">
              <a:off x="0" y="0"/>
              <a:ext cx="25636641" cy="13296289"/>
            </a:xfrm>
            <a:custGeom>
              <a:avLst/>
              <a:gdLst/>
              <a:ahLst/>
              <a:cxnLst/>
              <a:rect r="r" b="b" t="t" l="l"/>
              <a:pathLst>
                <a:path h="13296289" w="25636641">
                  <a:moveTo>
                    <a:pt x="0" y="0"/>
                  </a:moveTo>
                  <a:lnTo>
                    <a:pt x="25636641" y="0"/>
                  </a:lnTo>
                  <a:lnTo>
                    <a:pt x="25636641" y="13296289"/>
                  </a:lnTo>
                  <a:lnTo>
                    <a:pt x="0" y="13296289"/>
                  </a:lnTo>
                  <a:close/>
                </a:path>
              </a:pathLst>
            </a:custGeom>
            <a:blipFill>
              <a:blip r:embed="rId7"/>
              <a:stretch>
                <a:fillRect l="-231" t="0" r="-231" b="0"/>
              </a:stretch>
            </a:blipFill>
          </p:spPr>
        </p:sp>
      </p:grpSp>
      <p:sp>
        <p:nvSpPr>
          <p:cNvPr name="Freeform 9" id="9"/>
          <p:cNvSpPr/>
          <p:nvPr/>
        </p:nvSpPr>
        <p:spPr>
          <a:xfrm flipH="false" flipV="false" rot="0">
            <a:off x="1028700" y="7641640"/>
            <a:ext cx="540160" cy="1580254"/>
          </a:xfrm>
          <a:custGeom>
            <a:avLst/>
            <a:gdLst/>
            <a:ahLst/>
            <a:cxnLst/>
            <a:rect r="r" b="b" t="t" l="l"/>
            <a:pathLst>
              <a:path h="1580254" w="540160">
                <a:moveTo>
                  <a:pt x="0" y="0"/>
                </a:moveTo>
                <a:lnTo>
                  <a:pt x="540160" y="0"/>
                </a:lnTo>
                <a:lnTo>
                  <a:pt x="540160" y="1580254"/>
                </a:lnTo>
                <a:lnTo>
                  <a:pt x="0" y="15802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7838296" y="1187051"/>
            <a:ext cx="6005249" cy="392800"/>
          </a:xfrm>
          <a:prstGeom prst="rect">
            <a:avLst/>
          </a:prstGeom>
        </p:spPr>
        <p:txBody>
          <a:bodyPr anchor="t" rtlCol="false" tIns="0" lIns="0" bIns="0" rIns="0">
            <a:spAutoFit/>
          </a:bodyPr>
          <a:lstStyle/>
          <a:p>
            <a:pPr algn="l">
              <a:lnSpc>
                <a:spcPts val="3213"/>
              </a:lnSpc>
              <a:spcBef>
                <a:spcPct val="0"/>
              </a:spcBef>
            </a:pPr>
            <a:r>
              <a:rPr lang="en-US" sz="2380" u="sng">
                <a:solidFill>
                  <a:srgbClr val="3386C6"/>
                </a:solidFill>
                <a:latin typeface="Canva Sans"/>
                <a:ea typeface="Canva Sans"/>
                <a:cs typeface="Canva Sans"/>
                <a:sym typeface="Canva Sans"/>
                <a:hlinkClick r:id="rId10" tooltip="https://oscar.oer.ro"/>
              </a:rPr>
              <a:t>Platformă de monitorizare a datelor</a:t>
            </a:r>
          </a:p>
        </p:txBody>
      </p:sp>
      <p:sp>
        <p:nvSpPr>
          <p:cNvPr name="TextBox 11" id="11"/>
          <p:cNvSpPr txBox="true"/>
          <p:nvPr/>
        </p:nvSpPr>
        <p:spPr>
          <a:xfrm rot="0">
            <a:off x="1034255" y="4386464"/>
            <a:ext cx="3046245" cy="457200"/>
          </a:xfrm>
          <a:prstGeom prst="rect">
            <a:avLst/>
          </a:prstGeom>
        </p:spPr>
        <p:txBody>
          <a:bodyPr anchor="t" rtlCol="false" tIns="0" lIns="0" bIns="0" rIns="0">
            <a:spAutoFit/>
          </a:bodyPr>
          <a:lstStyle/>
          <a:p>
            <a:pPr algn="l">
              <a:lnSpc>
                <a:spcPts val="3600"/>
              </a:lnSpc>
              <a:spcBef>
                <a:spcPct val="0"/>
              </a:spcBef>
            </a:pPr>
            <a:r>
              <a:rPr lang="en-US" b="true" sz="3000">
                <a:solidFill>
                  <a:srgbClr val="000000"/>
                </a:solidFill>
                <a:latin typeface="Canva Sans Bold"/>
                <a:ea typeface="Canva Sans Bold"/>
                <a:cs typeface="Canva Sans Bold"/>
                <a:sym typeface="Canva Sans Bold"/>
              </a:rPr>
              <a:t>Ce încurajăm?</a:t>
            </a:r>
          </a:p>
        </p:txBody>
      </p:sp>
      <p:sp>
        <p:nvSpPr>
          <p:cNvPr name="TextBox 12" id="12"/>
          <p:cNvSpPr txBox="true"/>
          <p:nvPr/>
        </p:nvSpPr>
        <p:spPr>
          <a:xfrm rot="0">
            <a:off x="1028700" y="1911756"/>
            <a:ext cx="4909457" cy="2228850"/>
          </a:xfrm>
          <a:prstGeom prst="rect">
            <a:avLst/>
          </a:prstGeom>
        </p:spPr>
        <p:txBody>
          <a:bodyPr anchor="t" rtlCol="false" tIns="0" lIns="0" bIns="0" rIns="0">
            <a:spAutoFit/>
          </a:bodyPr>
          <a:lstStyle/>
          <a:p>
            <a:pPr algn="l">
              <a:lnSpc>
                <a:spcPts val="3599"/>
              </a:lnSpc>
            </a:pPr>
            <a:r>
              <a:rPr lang="en-US" sz="2999" b="true">
                <a:solidFill>
                  <a:srgbClr val="281C21"/>
                </a:solidFill>
                <a:latin typeface="Canva Sans Bold"/>
                <a:ea typeface="Canva Sans Bold"/>
                <a:cs typeface="Canva Sans Bold"/>
                <a:sym typeface="Canva Sans Bold"/>
              </a:rPr>
              <a:t>Ce promovăm?</a:t>
            </a:r>
          </a:p>
          <a:p>
            <a:pPr algn="l" marL="647695" indent="-323848" lvl="1">
              <a:lnSpc>
                <a:spcPts val="3599"/>
              </a:lnSpc>
              <a:buFont typeface="Arial"/>
              <a:buChar char="•"/>
            </a:pPr>
            <a:r>
              <a:rPr lang="en-US" sz="2999">
                <a:solidFill>
                  <a:srgbClr val="281C21"/>
                </a:solidFill>
                <a:latin typeface="Canva Sans"/>
                <a:ea typeface="Canva Sans"/>
                <a:cs typeface="Canva Sans"/>
                <a:sym typeface="Canva Sans"/>
              </a:rPr>
              <a:t>sănătatea</a:t>
            </a:r>
          </a:p>
          <a:p>
            <a:pPr algn="l" marL="647695" indent="-323848" lvl="1">
              <a:lnSpc>
                <a:spcPts val="3599"/>
              </a:lnSpc>
              <a:buFont typeface="Arial"/>
              <a:buChar char="•"/>
            </a:pPr>
            <a:r>
              <a:rPr lang="en-US" sz="2999">
                <a:solidFill>
                  <a:srgbClr val="281C21"/>
                </a:solidFill>
                <a:latin typeface="Canva Sans"/>
                <a:ea typeface="Canva Sans"/>
                <a:cs typeface="Canva Sans"/>
                <a:sym typeface="Canva Sans"/>
              </a:rPr>
              <a:t>autonomia copiilor</a:t>
            </a:r>
          </a:p>
          <a:p>
            <a:pPr algn="l" marL="647695" indent="-323848" lvl="1">
              <a:lnSpc>
                <a:spcPts val="3599"/>
              </a:lnSpc>
              <a:buFont typeface="Arial"/>
              <a:buChar char="•"/>
            </a:pPr>
            <a:r>
              <a:rPr lang="en-US" sz="2999">
                <a:solidFill>
                  <a:srgbClr val="281C21"/>
                </a:solidFill>
                <a:latin typeface="Canva Sans"/>
                <a:ea typeface="Canva Sans"/>
                <a:cs typeface="Canva Sans"/>
                <a:sym typeface="Canva Sans"/>
              </a:rPr>
              <a:t>siguranța rutieră</a:t>
            </a:r>
          </a:p>
          <a:p>
            <a:pPr algn="l" marL="647695" indent="-323848" lvl="1">
              <a:lnSpc>
                <a:spcPts val="3599"/>
              </a:lnSpc>
              <a:spcBef>
                <a:spcPct val="0"/>
              </a:spcBef>
              <a:buFont typeface="Arial"/>
              <a:buChar char="•"/>
            </a:pPr>
            <a:r>
              <a:rPr lang="en-US" sz="2999">
                <a:solidFill>
                  <a:srgbClr val="281C21"/>
                </a:solidFill>
                <a:latin typeface="Canva Sans"/>
                <a:ea typeface="Canva Sans"/>
                <a:cs typeface="Canva Sans"/>
                <a:sym typeface="Canva Sans"/>
              </a:rPr>
              <a:t>grija față de mediu</a:t>
            </a:r>
          </a:p>
        </p:txBody>
      </p:sp>
      <p:sp>
        <p:nvSpPr>
          <p:cNvPr name="TextBox 13" id="13"/>
          <p:cNvSpPr txBox="true"/>
          <p:nvPr/>
        </p:nvSpPr>
        <p:spPr>
          <a:xfrm rot="0">
            <a:off x="2049949" y="7584490"/>
            <a:ext cx="3395463" cy="1581150"/>
          </a:xfrm>
          <a:prstGeom prst="rect">
            <a:avLst/>
          </a:prstGeom>
        </p:spPr>
        <p:txBody>
          <a:bodyPr anchor="t" rtlCol="false" tIns="0" lIns="0" bIns="0" rIns="0">
            <a:spAutoFit/>
          </a:bodyPr>
          <a:lstStyle/>
          <a:p>
            <a:pPr algn="just">
              <a:lnSpc>
                <a:spcPts val="4200"/>
              </a:lnSpc>
            </a:pPr>
            <a:r>
              <a:rPr lang="en-US" sz="3000" spc="-60">
                <a:solidFill>
                  <a:srgbClr val="281C21"/>
                </a:solidFill>
                <a:latin typeface="Canva Sans"/>
                <a:ea typeface="Canva Sans"/>
                <a:cs typeface="Canva Sans"/>
                <a:sym typeface="Canva Sans"/>
              </a:rPr>
              <a:t>două săptămâni</a:t>
            </a:r>
          </a:p>
          <a:p>
            <a:pPr algn="just">
              <a:lnSpc>
                <a:spcPts val="4200"/>
              </a:lnSpc>
            </a:pPr>
            <a:r>
              <a:rPr lang="en-US" sz="3000" spc="-60">
                <a:solidFill>
                  <a:srgbClr val="281C21"/>
                </a:solidFill>
                <a:latin typeface="Canva Sans"/>
                <a:ea typeface="Canva Sans"/>
                <a:cs typeface="Canva Sans"/>
                <a:sym typeface="Canva Sans"/>
              </a:rPr>
              <a:t>buline colorate </a:t>
            </a:r>
          </a:p>
          <a:p>
            <a:pPr algn="just">
              <a:lnSpc>
                <a:spcPts val="4200"/>
              </a:lnSpc>
            </a:pPr>
            <a:r>
              <a:rPr lang="en-US" sz="3000" spc="-60">
                <a:solidFill>
                  <a:srgbClr val="281C21"/>
                </a:solidFill>
                <a:latin typeface="Canva Sans"/>
                <a:ea typeface="Canva Sans"/>
                <a:cs typeface="Canva Sans"/>
                <a:sym typeface="Canva Sans"/>
              </a:rPr>
              <a:t>banner cu OSCAR</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2624" y="3095368"/>
            <a:ext cx="2537151" cy="3066935"/>
          </a:xfrm>
          <a:custGeom>
            <a:avLst/>
            <a:gdLst/>
            <a:ahLst/>
            <a:cxnLst/>
            <a:rect r="r" b="b" t="t" l="l"/>
            <a:pathLst>
              <a:path h="3066935" w="2537151">
                <a:moveTo>
                  <a:pt x="0" y="0"/>
                </a:moveTo>
                <a:lnTo>
                  <a:pt x="2537150" y="0"/>
                </a:lnTo>
                <a:lnTo>
                  <a:pt x="2537150" y="3066936"/>
                </a:lnTo>
                <a:lnTo>
                  <a:pt x="0" y="3066936"/>
                </a:lnTo>
                <a:lnTo>
                  <a:pt x="0" y="0"/>
                </a:lnTo>
                <a:close/>
              </a:path>
            </a:pathLst>
          </a:custGeom>
          <a:blipFill>
            <a:blip r:embed="rId2"/>
            <a:stretch>
              <a:fillRect l="-47735" t="0" r="-48324" b="0"/>
            </a:stretch>
          </a:blipFill>
        </p:spPr>
      </p:sp>
      <p:sp>
        <p:nvSpPr>
          <p:cNvPr name="TextBox 3" id="3"/>
          <p:cNvSpPr txBox="true"/>
          <p:nvPr/>
        </p:nvSpPr>
        <p:spPr>
          <a:xfrm rot="0">
            <a:off x="764060" y="6105040"/>
            <a:ext cx="2494278" cy="1247775"/>
          </a:xfrm>
          <a:prstGeom prst="rect">
            <a:avLst/>
          </a:prstGeom>
        </p:spPr>
        <p:txBody>
          <a:bodyPr anchor="t" rtlCol="false" tIns="0" lIns="0" bIns="0" rIns="0">
            <a:spAutoFit/>
          </a:bodyPr>
          <a:lstStyle/>
          <a:p>
            <a:pPr algn="ctr">
              <a:lnSpc>
                <a:spcPts val="2400"/>
              </a:lnSpc>
            </a:pPr>
            <a:r>
              <a:rPr lang="en-US" sz="2000">
                <a:solidFill>
                  <a:srgbClr val="000000"/>
                </a:solidFill>
                <a:latin typeface="Poppins"/>
                <a:ea typeface="Poppins"/>
                <a:cs typeface="Poppins"/>
                <a:sym typeface="Poppins"/>
              </a:rPr>
              <a:t>campanie </a:t>
            </a:r>
          </a:p>
          <a:p>
            <a:pPr algn="ctr">
              <a:lnSpc>
                <a:spcPts val="2400"/>
              </a:lnSpc>
            </a:pPr>
            <a:r>
              <a:rPr lang="en-US" sz="2000">
                <a:solidFill>
                  <a:srgbClr val="000000"/>
                </a:solidFill>
                <a:latin typeface="Poppins"/>
                <a:ea typeface="Poppins"/>
                <a:cs typeface="Poppins"/>
                <a:sym typeface="Poppins"/>
              </a:rPr>
              <a:t>de mobilitate sustenabilă </a:t>
            </a:r>
          </a:p>
          <a:p>
            <a:pPr algn="ctr">
              <a:lnSpc>
                <a:spcPts val="2400"/>
              </a:lnSpc>
              <a:spcBef>
                <a:spcPct val="0"/>
              </a:spcBef>
            </a:pPr>
            <a:r>
              <a:rPr lang="en-US" sz="2000">
                <a:solidFill>
                  <a:srgbClr val="000000"/>
                </a:solidFill>
                <a:latin typeface="Poppins"/>
                <a:ea typeface="Poppins"/>
                <a:cs typeface="Poppins"/>
                <a:sym typeface="Poppins"/>
              </a:rPr>
              <a:t>în rândul elevilor</a:t>
            </a:r>
          </a:p>
        </p:txBody>
      </p:sp>
      <p:sp>
        <p:nvSpPr>
          <p:cNvPr name="Freeform 4" id="4"/>
          <p:cNvSpPr/>
          <p:nvPr/>
        </p:nvSpPr>
        <p:spPr>
          <a:xfrm flipH="false" flipV="false" rot="0">
            <a:off x="2415589" y="835884"/>
            <a:ext cx="14276478" cy="11302085"/>
          </a:xfrm>
          <a:custGeom>
            <a:avLst/>
            <a:gdLst/>
            <a:ahLst/>
            <a:cxnLst/>
            <a:rect r="r" b="b" t="t" l="l"/>
            <a:pathLst>
              <a:path h="11302085" w="14276478">
                <a:moveTo>
                  <a:pt x="0" y="0"/>
                </a:moveTo>
                <a:lnTo>
                  <a:pt x="14276478" y="0"/>
                </a:lnTo>
                <a:lnTo>
                  <a:pt x="14276478" y="11302085"/>
                </a:lnTo>
                <a:lnTo>
                  <a:pt x="0" y="113020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4439571" y="3873859"/>
            <a:ext cx="1777222" cy="1550830"/>
            <a:chOff x="0" y="0"/>
            <a:chExt cx="1994649" cy="1740560"/>
          </a:xfrm>
        </p:grpSpPr>
        <p:sp>
          <p:nvSpPr>
            <p:cNvPr name="Freeform 6" id="6"/>
            <p:cNvSpPr/>
            <p:nvPr/>
          </p:nvSpPr>
          <p:spPr>
            <a:xfrm flipH="false" flipV="false" rot="0">
              <a:off x="0" y="0"/>
              <a:ext cx="1994662" cy="1740535"/>
            </a:xfrm>
            <a:custGeom>
              <a:avLst/>
              <a:gdLst/>
              <a:ahLst/>
              <a:cxnLst/>
              <a:rect r="r" b="b" t="t" l="l"/>
              <a:pathLst>
                <a:path h="1740535" w="1994662">
                  <a:moveTo>
                    <a:pt x="0" y="0"/>
                  </a:moveTo>
                  <a:lnTo>
                    <a:pt x="1994662" y="0"/>
                  </a:lnTo>
                  <a:lnTo>
                    <a:pt x="1994662" y="1740535"/>
                  </a:lnTo>
                  <a:lnTo>
                    <a:pt x="0" y="1740535"/>
                  </a:lnTo>
                  <a:lnTo>
                    <a:pt x="0" y="0"/>
                  </a:lnTo>
                  <a:close/>
                </a:path>
              </a:pathLst>
            </a:custGeom>
            <a:blipFill>
              <a:blip r:embed="rId5"/>
              <a:stretch>
                <a:fillRect l="-29260" t="-11898" r="-29337" b="-16569"/>
              </a:stretch>
            </a:blipFill>
          </p:spPr>
        </p:sp>
      </p:grpSp>
      <p:grpSp>
        <p:nvGrpSpPr>
          <p:cNvPr name="Group 7" id="7"/>
          <p:cNvGrpSpPr/>
          <p:nvPr/>
        </p:nvGrpSpPr>
        <p:grpSpPr>
          <a:xfrm rot="0">
            <a:off x="6977655" y="1871287"/>
            <a:ext cx="1731948" cy="524208"/>
            <a:chOff x="0" y="0"/>
            <a:chExt cx="1943837" cy="588340"/>
          </a:xfrm>
        </p:grpSpPr>
        <p:sp>
          <p:nvSpPr>
            <p:cNvPr name="Freeform 8" id="8"/>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6"/>
              <a:stretch>
                <a:fillRect l="0" t="-7971" r="-7841" b="8"/>
              </a:stretch>
            </a:blipFill>
          </p:spPr>
        </p:sp>
      </p:grpSp>
      <p:grpSp>
        <p:nvGrpSpPr>
          <p:cNvPr name="Group 9" id="9"/>
          <p:cNvGrpSpPr/>
          <p:nvPr/>
        </p:nvGrpSpPr>
        <p:grpSpPr>
          <a:xfrm rot="0">
            <a:off x="6977655" y="3259511"/>
            <a:ext cx="1731948" cy="524208"/>
            <a:chOff x="0" y="0"/>
            <a:chExt cx="1943837" cy="588340"/>
          </a:xfrm>
        </p:grpSpPr>
        <p:sp>
          <p:nvSpPr>
            <p:cNvPr name="Freeform 10" id="10"/>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6"/>
              <a:stretch>
                <a:fillRect l="0" t="-7971" r="-7841" b="8"/>
              </a:stretch>
            </a:blipFill>
          </p:spPr>
        </p:sp>
      </p:grpSp>
      <p:grpSp>
        <p:nvGrpSpPr>
          <p:cNvPr name="Group 11" id="11"/>
          <p:cNvGrpSpPr/>
          <p:nvPr/>
        </p:nvGrpSpPr>
        <p:grpSpPr>
          <a:xfrm rot="0">
            <a:off x="6977655" y="4647746"/>
            <a:ext cx="1731948" cy="524208"/>
            <a:chOff x="0" y="0"/>
            <a:chExt cx="1943837" cy="588340"/>
          </a:xfrm>
        </p:grpSpPr>
        <p:sp>
          <p:nvSpPr>
            <p:cNvPr name="Freeform 12" id="12"/>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6"/>
              <a:stretch>
                <a:fillRect l="0" t="-7971" r="-7841" b="8"/>
              </a:stretch>
            </a:blipFill>
          </p:spPr>
        </p:sp>
      </p:grpSp>
      <p:grpSp>
        <p:nvGrpSpPr>
          <p:cNvPr name="Group 13" id="13"/>
          <p:cNvGrpSpPr/>
          <p:nvPr/>
        </p:nvGrpSpPr>
        <p:grpSpPr>
          <a:xfrm rot="0">
            <a:off x="6977655" y="6036367"/>
            <a:ext cx="1731948" cy="524208"/>
            <a:chOff x="0" y="0"/>
            <a:chExt cx="1943837" cy="588340"/>
          </a:xfrm>
        </p:grpSpPr>
        <p:sp>
          <p:nvSpPr>
            <p:cNvPr name="Freeform 14" id="14"/>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6"/>
              <a:stretch>
                <a:fillRect l="0" t="-7971" r="-7841" b="8"/>
              </a:stretch>
            </a:blipFill>
          </p:spPr>
        </p:sp>
      </p:grpSp>
      <p:grpSp>
        <p:nvGrpSpPr>
          <p:cNvPr name="Group 15" id="15"/>
          <p:cNvGrpSpPr/>
          <p:nvPr/>
        </p:nvGrpSpPr>
        <p:grpSpPr>
          <a:xfrm rot="0">
            <a:off x="6963669" y="7352736"/>
            <a:ext cx="1731948" cy="524208"/>
            <a:chOff x="0" y="0"/>
            <a:chExt cx="1943837" cy="588340"/>
          </a:xfrm>
        </p:grpSpPr>
        <p:sp>
          <p:nvSpPr>
            <p:cNvPr name="Freeform 16" id="16"/>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6"/>
              <a:stretch>
                <a:fillRect l="0" t="-7971" r="-7841" b="8"/>
              </a:stretch>
            </a:blipFill>
          </p:spPr>
        </p:sp>
      </p:grpSp>
      <p:grpSp>
        <p:nvGrpSpPr>
          <p:cNvPr name="Group 17" id="17"/>
          <p:cNvGrpSpPr/>
          <p:nvPr/>
        </p:nvGrpSpPr>
        <p:grpSpPr>
          <a:xfrm rot="0">
            <a:off x="9291928" y="1871287"/>
            <a:ext cx="1731948" cy="524208"/>
            <a:chOff x="0" y="0"/>
            <a:chExt cx="1943837" cy="588340"/>
          </a:xfrm>
        </p:grpSpPr>
        <p:sp>
          <p:nvSpPr>
            <p:cNvPr name="Freeform 18" id="18"/>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7"/>
              <a:stretch>
                <a:fillRect l="0" t="-7971" r="-7841" b="8"/>
              </a:stretch>
            </a:blipFill>
          </p:spPr>
        </p:sp>
      </p:grpSp>
      <p:grpSp>
        <p:nvGrpSpPr>
          <p:cNvPr name="Group 19" id="19"/>
          <p:cNvGrpSpPr/>
          <p:nvPr/>
        </p:nvGrpSpPr>
        <p:grpSpPr>
          <a:xfrm rot="0">
            <a:off x="9291928" y="3259511"/>
            <a:ext cx="1731948" cy="524208"/>
            <a:chOff x="0" y="0"/>
            <a:chExt cx="1943837" cy="588340"/>
          </a:xfrm>
        </p:grpSpPr>
        <p:sp>
          <p:nvSpPr>
            <p:cNvPr name="Freeform 20" id="20"/>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7"/>
              <a:stretch>
                <a:fillRect l="0" t="-7971" r="-7841" b="8"/>
              </a:stretch>
            </a:blipFill>
          </p:spPr>
        </p:sp>
      </p:grpSp>
      <p:grpSp>
        <p:nvGrpSpPr>
          <p:cNvPr name="Group 21" id="21"/>
          <p:cNvGrpSpPr/>
          <p:nvPr/>
        </p:nvGrpSpPr>
        <p:grpSpPr>
          <a:xfrm rot="0">
            <a:off x="9291928" y="4647746"/>
            <a:ext cx="1731948" cy="524208"/>
            <a:chOff x="0" y="0"/>
            <a:chExt cx="1943837" cy="588340"/>
          </a:xfrm>
        </p:grpSpPr>
        <p:sp>
          <p:nvSpPr>
            <p:cNvPr name="Freeform 22" id="22"/>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7"/>
              <a:stretch>
                <a:fillRect l="0" t="-7971" r="-7841" b="8"/>
              </a:stretch>
            </a:blipFill>
          </p:spPr>
        </p:sp>
      </p:grpSp>
      <p:grpSp>
        <p:nvGrpSpPr>
          <p:cNvPr name="Group 23" id="23"/>
          <p:cNvGrpSpPr/>
          <p:nvPr/>
        </p:nvGrpSpPr>
        <p:grpSpPr>
          <a:xfrm rot="0">
            <a:off x="9291928" y="6036367"/>
            <a:ext cx="1731948" cy="524208"/>
            <a:chOff x="0" y="0"/>
            <a:chExt cx="1943837" cy="588340"/>
          </a:xfrm>
        </p:grpSpPr>
        <p:sp>
          <p:nvSpPr>
            <p:cNvPr name="Freeform 24" id="24"/>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7"/>
              <a:stretch>
                <a:fillRect l="0" t="-7971" r="-7841" b="8"/>
              </a:stretch>
            </a:blipFill>
          </p:spPr>
        </p:sp>
      </p:grpSp>
      <p:grpSp>
        <p:nvGrpSpPr>
          <p:cNvPr name="Group 25" id="25"/>
          <p:cNvGrpSpPr/>
          <p:nvPr/>
        </p:nvGrpSpPr>
        <p:grpSpPr>
          <a:xfrm rot="0">
            <a:off x="9277942" y="7352736"/>
            <a:ext cx="1731948" cy="524208"/>
            <a:chOff x="0" y="0"/>
            <a:chExt cx="1943837" cy="588340"/>
          </a:xfrm>
        </p:grpSpPr>
        <p:sp>
          <p:nvSpPr>
            <p:cNvPr name="Freeform 26" id="26"/>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7"/>
              <a:stretch>
                <a:fillRect l="0" t="-7971" r="-7841" b="8"/>
              </a:stretch>
            </a:blipFill>
          </p:spPr>
        </p:sp>
      </p:grpSp>
      <p:grpSp>
        <p:nvGrpSpPr>
          <p:cNvPr name="Group 27" id="27"/>
          <p:cNvGrpSpPr/>
          <p:nvPr/>
        </p:nvGrpSpPr>
        <p:grpSpPr>
          <a:xfrm rot="0">
            <a:off x="13181393" y="1577816"/>
            <a:ext cx="2648853" cy="532038"/>
            <a:chOff x="0" y="0"/>
            <a:chExt cx="2972918" cy="597129"/>
          </a:xfrm>
        </p:grpSpPr>
        <p:sp>
          <p:nvSpPr>
            <p:cNvPr name="Freeform 28" id="28"/>
            <p:cNvSpPr/>
            <p:nvPr/>
          </p:nvSpPr>
          <p:spPr>
            <a:xfrm flipH="false" flipV="false" rot="0">
              <a:off x="0" y="0"/>
              <a:ext cx="2972943" cy="597154"/>
            </a:xfrm>
            <a:custGeom>
              <a:avLst/>
              <a:gdLst/>
              <a:ahLst/>
              <a:cxnLst/>
              <a:rect r="r" b="b" t="t" l="l"/>
              <a:pathLst>
                <a:path h="597154" w="2972943">
                  <a:moveTo>
                    <a:pt x="0" y="0"/>
                  </a:moveTo>
                  <a:lnTo>
                    <a:pt x="2972943" y="0"/>
                  </a:lnTo>
                  <a:lnTo>
                    <a:pt x="2972943" y="597154"/>
                  </a:lnTo>
                  <a:lnTo>
                    <a:pt x="0" y="597154"/>
                  </a:lnTo>
                  <a:lnTo>
                    <a:pt x="0" y="0"/>
                  </a:lnTo>
                  <a:close/>
                </a:path>
              </a:pathLst>
            </a:custGeom>
            <a:blipFill>
              <a:blip r:embed="rId8"/>
              <a:stretch>
                <a:fillRect l="0" t="-31818" r="0" b="-19238"/>
              </a:stretch>
            </a:blipFill>
          </p:spPr>
        </p:sp>
      </p:grpSp>
      <p:grpSp>
        <p:nvGrpSpPr>
          <p:cNvPr name="Group 29" id="29"/>
          <p:cNvGrpSpPr/>
          <p:nvPr/>
        </p:nvGrpSpPr>
        <p:grpSpPr>
          <a:xfrm rot="0">
            <a:off x="13181393" y="2925621"/>
            <a:ext cx="2648853" cy="532038"/>
            <a:chOff x="0" y="0"/>
            <a:chExt cx="2972918" cy="597129"/>
          </a:xfrm>
        </p:grpSpPr>
        <p:sp>
          <p:nvSpPr>
            <p:cNvPr name="Freeform 30" id="30"/>
            <p:cNvSpPr/>
            <p:nvPr/>
          </p:nvSpPr>
          <p:spPr>
            <a:xfrm flipH="false" flipV="false" rot="0">
              <a:off x="0" y="0"/>
              <a:ext cx="2972943" cy="597154"/>
            </a:xfrm>
            <a:custGeom>
              <a:avLst/>
              <a:gdLst/>
              <a:ahLst/>
              <a:cxnLst/>
              <a:rect r="r" b="b" t="t" l="l"/>
              <a:pathLst>
                <a:path h="597154" w="2972943">
                  <a:moveTo>
                    <a:pt x="0" y="0"/>
                  </a:moveTo>
                  <a:lnTo>
                    <a:pt x="2972943" y="0"/>
                  </a:lnTo>
                  <a:lnTo>
                    <a:pt x="2972943" y="597154"/>
                  </a:lnTo>
                  <a:lnTo>
                    <a:pt x="0" y="597154"/>
                  </a:lnTo>
                  <a:lnTo>
                    <a:pt x="0" y="0"/>
                  </a:lnTo>
                  <a:close/>
                </a:path>
              </a:pathLst>
            </a:custGeom>
            <a:blipFill>
              <a:blip r:embed="rId8"/>
              <a:stretch>
                <a:fillRect l="0" t="-31818" r="0" b="-19238"/>
              </a:stretch>
            </a:blipFill>
          </p:spPr>
        </p:sp>
      </p:grpSp>
      <p:grpSp>
        <p:nvGrpSpPr>
          <p:cNvPr name="Group 31" id="31"/>
          <p:cNvGrpSpPr/>
          <p:nvPr/>
        </p:nvGrpSpPr>
        <p:grpSpPr>
          <a:xfrm rot="0">
            <a:off x="11606291" y="3259511"/>
            <a:ext cx="667871" cy="524208"/>
            <a:chOff x="0" y="0"/>
            <a:chExt cx="749579" cy="588340"/>
          </a:xfrm>
        </p:grpSpPr>
        <p:sp>
          <p:nvSpPr>
            <p:cNvPr name="Freeform 32" id="32"/>
            <p:cNvSpPr/>
            <p:nvPr/>
          </p:nvSpPr>
          <p:spPr>
            <a:xfrm flipH="false" flipV="false" rot="0">
              <a:off x="0" y="0"/>
              <a:ext cx="749554" cy="588391"/>
            </a:xfrm>
            <a:custGeom>
              <a:avLst/>
              <a:gdLst/>
              <a:ahLst/>
              <a:cxnLst/>
              <a:rect r="r" b="b" t="t" l="l"/>
              <a:pathLst>
                <a:path h="588391" w="749554">
                  <a:moveTo>
                    <a:pt x="0" y="0"/>
                  </a:moveTo>
                  <a:lnTo>
                    <a:pt x="749554" y="0"/>
                  </a:lnTo>
                  <a:lnTo>
                    <a:pt x="749554" y="588391"/>
                  </a:lnTo>
                  <a:lnTo>
                    <a:pt x="0" y="588391"/>
                  </a:lnTo>
                  <a:lnTo>
                    <a:pt x="0" y="0"/>
                  </a:lnTo>
                  <a:close/>
                </a:path>
              </a:pathLst>
            </a:custGeom>
            <a:blipFill>
              <a:blip r:embed="rId8"/>
              <a:stretch>
                <a:fillRect l="0" t="-7971" r="-179671" b="8"/>
              </a:stretch>
            </a:blipFill>
          </p:spPr>
        </p:sp>
      </p:grpSp>
      <p:grpSp>
        <p:nvGrpSpPr>
          <p:cNvPr name="Group 33" id="33"/>
          <p:cNvGrpSpPr/>
          <p:nvPr/>
        </p:nvGrpSpPr>
        <p:grpSpPr>
          <a:xfrm rot="0">
            <a:off x="11606291" y="4658972"/>
            <a:ext cx="667871" cy="524208"/>
            <a:chOff x="0" y="0"/>
            <a:chExt cx="749579" cy="588340"/>
          </a:xfrm>
        </p:grpSpPr>
        <p:sp>
          <p:nvSpPr>
            <p:cNvPr name="Freeform 34" id="34"/>
            <p:cNvSpPr/>
            <p:nvPr/>
          </p:nvSpPr>
          <p:spPr>
            <a:xfrm flipH="false" flipV="false" rot="0">
              <a:off x="0" y="0"/>
              <a:ext cx="749554" cy="588391"/>
            </a:xfrm>
            <a:custGeom>
              <a:avLst/>
              <a:gdLst/>
              <a:ahLst/>
              <a:cxnLst/>
              <a:rect r="r" b="b" t="t" l="l"/>
              <a:pathLst>
                <a:path h="588391" w="749554">
                  <a:moveTo>
                    <a:pt x="0" y="0"/>
                  </a:moveTo>
                  <a:lnTo>
                    <a:pt x="749554" y="0"/>
                  </a:lnTo>
                  <a:lnTo>
                    <a:pt x="749554" y="588391"/>
                  </a:lnTo>
                  <a:lnTo>
                    <a:pt x="0" y="588391"/>
                  </a:lnTo>
                  <a:lnTo>
                    <a:pt x="0" y="0"/>
                  </a:lnTo>
                  <a:close/>
                </a:path>
              </a:pathLst>
            </a:custGeom>
            <a:blipFill>
              <a:blip r:embed="rId8"/>
              <a:stretch>
                <a:fillRect l="0" t="-7971" r="-179671" b="8"/>
              </a:stretch>
            </a:blipFill>
          </p:spPr>
        </p:sp>
      </p:grpSp>
      <p:grpSp>
        <p:nvGrpSpPr>
          <p:cNvPr name="Group 35" id="35"/>
          <p:cNvGrpSpPr/>
          <p:nvPr/>
        </p:nvGrpSpPr>
        <p:grpSpPr>
          <a:xfrm rot="0">
            <a:off x="11592395" y="7374395"/>
            <a:ext cx="667871" cy="524208"/>
            <a:chOff x="0" y="0"/>
            <a:chExt cx="749579" cy="588340"/>
          </a:xfrm>
        </p:grpSpPr>
        <p:sp>
          <p:nvSpPr>
            <p:cNvPr name="Freeform 36" id="36"/>
            <p:cNvSpPr/>
            <p:nvPr/>
          </p:nvSpPr>
          <p:spPr>
            <a:xfrm flipH="false" flipV="false" rot="0">
              <a:off x="0" y="0"/>
              <a:ext cx="749554" cy="588391"/>
            </a:xfrm>
            <a:custGeom>
              <a:avLst/>
              <a:gdLst/>
              <a:ahLst/>
              <a:cxnLst/>
              <a:rect r="r" b="b" t="t" l="l"/>
              <a:pathLst>
                <a:path h="588391" w="749554">
                  <a:moveTo>
                    <a:pt x="0" y="0"/>
                  </a:moveTo>
                  <a:lnTo>
                    <a:pt x="749554" y="0"/>
                  </a:lnTo>
                  <a:lnTo>
                    <a:pt x="749554" y="588391"/>
                  </a:lnTo>
                  <a:lnTo>
                    <a:pt x="0" y="588391"/>
                  </a:lnTo>
                  <a:lnTo>
                    <a:pt x="0" y="0"/>
                  </a:lnTo>
                  <a:close/>
                </a:path>
              </a:pathLst>
            </a:custGeom>
            <a:blipFill>
              <a:blip r:embed="rId8"/>
              <a:stretch>
                <a:fillRect l="0" t="-7971" r="-179671" b="8"/>
              </a:stretch>
            </a:blipFill>
          </p:spPr>
        </p:sp>
      </p:grpSp>
      <p:grpSp>
        <p:nvGrpSpPr>
          <p:cNvPr name="Group 37" id="37"/>
          <p:cNvGrpSpPr/>
          <p:nvPr/>
        </p:nvGrpSpPr>
        <p:grpSpPr>
          <a:xfrm rot="0">
            <a:off x="11606189" y="6036367"/>
            <a:ext cx="667871" cy="524208"/>
            <a:chOff x="0" y="0"/>
            <a:chExt cx="749579" cy="588340"/>
          </a:xfrm>
        </p:grpSpPr>
        <p:sp>
          <p:nvSpPr>
            <p:cNvPr name="Freeform 38" id="38"/>
            <p:cNvSpPr/>
            <p:nvPr/>
          </p:nvSpPr>
          <p:spPr>
            <a:xfrm flipH="false" flipV="false" rot="0">
              <a:off x="0" y="0"/>
              <a:ext cx="749554" cy="588391"/>
            </a:xfrm>
            <a:custGeom>
              <a:avLst/>
              <a:gdLst/>
              <a:ahLst/>
              <a:cxnLst/>
              <a:rect r="r" b="b" t="t" l="l"/>
              <a:pathLst>
                <a:path h="588391" w="749554">
                  <a:moveTo>
                    <a:pt x="0" y="0"/>
                  </a:moveTo>
                  <a:lnTo>
                    <a:pt x="749554" y="0"/>
                  </a:lnTo>
                  <a:lnTo>
                    <a:pt x="749554" y="588391"/>
                  </a:lnTo>
                  <a:lnTo>
                    <a:pt x="0" y="588391"/>
                  </a:lnTo>
                  <a:lnTo>
                    <a:pt x="0" y="0"/>
                  </a:lnTo>
                  <a:close/>
                </a:path>
              </a:pathLst>
            </a:custGeom>
            <a:blipFill>
              <a:blip r:embed="rId8"/>
              <a:stretch>
                <a:fillRect l="0" t="-7971" r="-179671" b="8"/>
              </a:stretch>
            </a:blipFill>
          </p:spPr>
        </p:sp>
      </p:grpSp>
      <p:grpSp>
        <p:nvGrpSpPr>
          <p:cNvPr name="Group 39" id="39"/>
          <p:cNvGrpSpPr/>
          <p:nvPr/>
        </p:nvGrpSpPr>
        <p:grpSpPr>
          <a:xfrm rot="0">
            <a:off x="11606291" y="1882206"/>
            <a:ext cx="667871" cy="524208"/>
            <a:chOff x="0" y="0"/>
            <a:chExt cx="749579" cy="588340"/>
          </a:xfrm>
        </p:grpSpPr>
        <p:sp>
          <p:nvSpPr>
            <p:cNvPr name="Freeform 40" id="40"/>
            <p:cNvSpPr/>
            <p:nvPr/>
          </p:nvSpPr>
          <p:spPr>
            <a:xfrm flipH="false" flipV="false" rot="0">
              <a:off x="0" y="0"/>
              <a:ext cx="749554" cy="588391"/>
            </a:xfrm>
            <a:custGeom>
              <a:avLst/>
              <a:gdLst/>
              <a:ahLst/>
              <a:cxnLst/>
              <a:rect r="r" b="b" t="t" l="l"/>
              <a:pathLst>
                <a:path h="588391" w="749554">
                  <a:moveTo>
                    <a:pt x="0" y="0"/>
                  </a:moveTo>
                  <a:lnTo>
                    <a:pt x="749554" y="0"/>
                  </a:lnTo>
                  <a:lnTo>
                    <a:pt x="749554" y="588391"/>
                  </a:lnTo>
                  <a:lnTo>
                    <a:pt x="0" y="588391"/>
                  </a:lnTo>
                  <a:lnTo>
                    <a:pt x="0" y="0"/>
                  </a:lnTo>
                  <a:close/>
                </a:path>
              </a:pathLst>
            </a:custGeom>
            <a:blipFill>
              <a:blip r:embed="rId8"/>
              <a:stretch>
                <a:fillRect l="0" t="-7971" r="-179671" b="8"/>
              </a:stretch>
            </a:blipFill>
          </p:spPr>
        </p:sp>
      </p:grpSp>
      <p:grpSp>
        <p:nvGrpSpPr>
          <p:cNvPr name="Group 41" id="41"/>
          <p:cNvGrpSpPr/>
          <p:nvPr/>
        </p:nvGrpSpPr>
        <p:grpSpPr>
          <a:xfrm rot="0">
            <a:off x="13181393" y="2170913"/>
            <a:ext cx="2648853" cy="532038"/>
            <a:chOff x="0" y="0"/>
            <a:chExt cx="2972918" cy="597129"/>
          </a:xfrm>
        </p:grpSpPr>
        <p:sp>
          <p:nvSpPr>
            <p:cNvPr name="Freeform 42" id="42"/>
            <p:cNvSpPr/>
            <p:nvPr/>
          </p:nvSpPr>
          <p:spPr>
            <a:xfrm flipH="false" flipV="false" rot="0">
              <a:off x="0" y="0"/>
              <a:ext cx="2972943" cy="597154"/>
            </a:xfrm>
            <a:custGeom>
              <a:avLst/>
              <a:gdLst/>
              <a:ahLst/>
              <a:cxnLst/>
              <a:rect r="r" b="b" t="t" l="l"/>
              <a:pathLst>
                <a:path h="597154" w="2972943">
                  <a:moveTo>
                    <a:pt x="0" y="0"/>
                  </a:moveTo>
                  <a:lnTo>
                    <a:pt x="2972943" y="0"/>
                  </a:lnTo>
                  <a:lnTo>
                    <a:pt x="2972943" y="597154"/>
                  </a:lnTo>
                  <a:lnTo>
                    <a:pt x="0" y="597154"/>
                  </a:lnTo>
                  <a:lnTo>
                    <a:pt x="0" y="0"/>
                  </a:lnTo>
                  <a:close/>
                </a:path>
              </a:pathLst>
            </a:custGeom>
            <a:blipFill>
              <a:blip r:embed="rId8"/>
              <a:stretch>
                <a:fillRect l="0" t="-31818" r="0" b="-19238"/>
              </a:stretch>
            </a:blipFill>
          </p:spPr>
        </p:sp>
      </p:grpSp>
      <p:grpSp>
        <p:nvGrpSpPr>
          <p:cNvPr name="Group 43" id="43"/>
          <p:cNvGrpSpPr/>
          <p:nvPr/>
        </p:nvGrpSpPr>
        <p:grpSpPr>
          <a:xfrm rot="0">
            <a:off x="13181393" y="3521853"/>
            <a:ext cx="2648853" cy="532038"/>
            <a:chOff x="0" y="0"/>
            <a:chExt cx="2972918" cy="597129"/>
          </a:xfrm>
        </p:grpSpPr>
        <p:sp>
          <p:nvSpPr>
            <p:cNvPr name="Freeform 44" id="44"/>
            <p:cNvSpPr/>
            <p:nvPr/>
          </p:nvSpPr>
          <p:spPr>
            <a:xfrm flipH="false" flipV="false" rot="0">
              <a:off x="0" y="0"/>
              <a:ext cx="2972943" cy="597154"/>
            </a:xfrm>
            <a:custGeom>
              <a:avLst/>
              <a:gdLst/>
              <a:ahLst/>
              <a:cxnLst/>
              <a:rect r="r" b="b" t="t" l="l"/>
              <a:pathLst>
                <a:path h="597154" w="2972943">
                  <a:moveTo>
                    <a:pt x="0" y="0"/>
                  </a:moveTo>
                  <a:lnTo>
                    <a:pt x="2972943" y="0"/>
                  </a:lnTo>
                  <a:lnTo>
                    <a:pt x="2972943" y="597154"/>
                  </a:lnTo>
                  <a:lnTo>
                    <a:pt x="0" y="597154"/>
                  </a:lnTo>
                  <a:lnTo>
                    <a:pt x="0" y="0"/>
                  </a:lnTo>
                  <a:close/>
                </a:path>
              </a:pathLst>
            </a:custGeom>
            <a:blipFill>
              <a:blip r:embed="rId8"/>
              <a:stretch>
                <a:fillRect l="0" t="-31818" r="0" b="-19238"/>
              </a:stretch>
            </a:blipFill>
          </p:spPr>
        </p:sp>
      </p:grpSp>
      <p:grpSp>
        <p:nvGrpSpPr>
          <p:cNvPr name="Group 45" id="45"/>
          <p:cNvGrpSpPr/>
          <p:nvPr/>
        </p:nvGrpSpPr>
        <p:grpSpPr>
          <a:xfrm rot="0">
            <a:off x="13181393" y="4280566"/>
            <a:ext cx="2648853" cy="532038"/>
            <a:chOff x="0" y="0"/>
            <a:chExt cx="2972918" cy="597129"/>
          </a:xfrm>
        </p:grpSpPr>
        <p:sp>
          <p:nvSpPr>
            <p:cNvPr name="Freeform 46" id="46"/>
            <p:cNvSpPr/>
            <p:nvPr/>
          </p:nvSpPr>
          <p:spPr>
            <a:xfrm flipH="false" flipV="false" rot="0">
              <a:off x="0" y="0"/>
              <a:ext cx="2972943" cy="597154"/>
            </a:xfrm>
            <a:custGeom>
              <a:avLst/>
              <a:gdLst/>
              <a:ahLst/>
              <a:cxnLst/>
              <a:rect r="r" b="b" t="t" l="l"/>
              <a:pathLst>
                <a:path h="597154" w="2972943">
                  <a:moveTo>
                    <a:pt x="0" y="0"/>
                  </a:moveTo>
                  <a:lnTo>
                    <a:pt x="2972943" y="0"/>
                  </a:lnTo>
                  <a:lnTo>
                    <a:pt x="2972943" y="597154"/>
                  </a:lnTo>
                  <a:lnTo>
                    <a:pt x="0" y="597154"/>
                  </a:lnTo>
                  <a:lnTo>
                    <a:pt x="0" y="0"/>
                  </a:lnTo>
                  <a:close/>
                </a:path>
              </a:pathLst>
            </a:custGeom>
            <a:blipFill>
              <a:blip r:embed="rId8"/>
              <a:stretch>
                <a:fillRect l="0" t="-31818" r="0" b="-19238"/>
              </a:stretch>
            </a:blipFill>
          </p:spPr>
        </p:sp>
      </p:grpSp>
      <p:grpSp>
        <p:nvGrpSpPr>
          <p:cNvPr name="Group 47" id="47"/>
          <p:cNvGrpSpPr/>
          <p:nvPr/>
        </p:nvGrpSpPr>
        <p:grpSpPr>
          <a:xfrm rot="0">
            <a:off x="13181393" y="4876797"/>
            <a:ext cx="2648853" cy="532038"/>
            <a:chOff x="0" y="0"/>
            <a:chExt cx="2972918" cy="597129"/>
          </a:xfrm>
        </p:grpSpPr>
        <p:sp>
          <p:nvSpPr>
            <p:cNvPr name="Freeform 48" id="48"/>
            <p:cNvSpPr/>
            <p:nvPr/>
          </p:nvSpPr>
          <p:spPr>
            <a:xfrm flipH="false" flipV="false" rot="0">
              <a:off x="0" y="0"/>
              <a:ext cx="2972943" cy="597154"/>
            </a:xfrm>
            <a:custGeom>
              <a:avLst/>
              <a:gdLst/>
              <a:ahLst/>
              <a:cxnLst/>
              <a:rect r="r" b="b" t="t" l="l"/>
              <a:pathLst>
                <a:path h="597154" w="2972943">
                  <a:moveTo>
                    <a:pt x="0" y="0"/>
                  </a:moveTo>
                  <a:lnTo>
                    <a:pt x="2972943" y="0"/>
                  </a:lnTo>
                  <a:lnTo>
                    <a:pt x="2972943" y="597154"/>
                  </a:lnTo>
                  <a:lnTo>
                    <a:pt x="0" y="597154"/>
                  </a:lnTo>
                  <a:lnTo>
                    <a:pt x="0" y="0"/>
                  </a:lnTo>
                  <a:close/>
                </a:path>
              </a:pathLst>
            </a:custGeom>
            <a:blipFill>
              <a:blip r:embed="rId8"/>
              <a:stretch>
                <a:fillRect l="0" t="-31818" r="0" b="-19238"/>
              </a:stretch>
            </a:blipFill>
          </p:spPr>
        </p:sp>
      </p:grpSp>
      <p:grpSp>
        <p:nvGrpSpPr>
          <p:cNvPr name="Group 49" id="49"/>
          <p:cNvGrpSpPr/>
          <p:nvPr/>
        </p:nvGrpSpPr>
        <p:grpSpPr>
          <a:xfrm rot="0">
            <a:off x="13210202" y="5631505"/>
            <a:ext cx="2614895" cy="532038"/>
            <a:chOff x="0" y="0"/>
            <a:chExt cx="2934805" cy="597129"/>
          </a:xfrm>
        </p:grpSpPr>
        <p:sp>
          <p:nvSpPr>
            <p:cNvPr name="Freeform 50" id="50"/>
            <p:cNvSpPr/>
            <p:nvPr/>
          </p:nvSpPr>
          <p:spPr>
            <a:xfrm flipH="false" flipV="false" rot="0">
              <a:off x="0" y="0"/>
              <a:ext cx="2934843" cy="597154"/>
            </a:xfrm>
            <a:custGeom>
              <a:avLst/>
              <a:gdLst/>
              <a:ahLst/>
              <a:cxnLst/>
              <a:rect r="r" b="b" t="t" l="l"/>
              <a:pathLst>
                <a:path h="597154" w="2934843">
                  <a:moveTo>
                    <a:pt x="0" y="0"/>
                  </a:moveTo>
                  <a:lnTo>
                    <a:pt x="2934843" y="0"/>
                  </a:lnTo>
                  <a:lnTo>
                    <a:pt x="2934843" y="597154"/>
                  </a:lnTo>
                  <a:lnTo>
                    <a:pt x="0" y="597154"/>
                  </a:lnTo>
                  <a:lnTo>
                    <a:pt x="0" y="0"/>
                  </a:lnTo>
                  <a:close/>
                </a:path>
              </a:pathLst>
            </a:custGeom>
            <a:blipFill>
              <a:blip r:embed="rId8"/>
              <a:stretch>
                <a:fillRect l="0" t="-30931" r="1" b="-20125"/>
              </a:stretch>
            </a:blipFill>
          </p:spPr>
        </p:sp>
      </p:grpSp>
      <p:grpSp>
        <p:nvGrpSpPr>
          <p:cNvPr name="Group 51" id="51"/>
          <p:cNvGrpSpPr/>
          <p:nvPr/>
        </p:nvGrpSpPr>
        <p:grpSpPr>
          <a:xfrm rot="0">
            <a:off x="13210202" y="6227737"/>
            <a:ext cx="2614895" cy="532038"/>
            <a:chOff x="0" y="0"/>
            <a:chExt cx="2934805" cy="597129"/>
          </a:xfrm>
        </p:grpSpPr>
        <p:sp>
          <p:nvSpPr>
            <p:cNvPr name="Freeform 52" id="52"/>
            <p:cNvSpPr/>
            <p:nvPr/>
          </p:nvSpPr>
          <p:spPr>
            <a:xfrm flipH="false" flipV="false" rot="0">
              <a:off x="0" y="0"/>
              <a:ext cx="2934843" cy="597154"/>
            </a:xfrm>
            <a:custGeom>
              <a:avLst/>
              <a:gdLst/>
              <a:ahLst/>
              <a:cxnLst/>
              <a:rect r="r" b="b" t="t" l="l"/>
              <a:pathLst>
                <a:path h="597154" w="2934843">
                  <a:moveTo>
                    <a:pt x="0" y="0"/>
                  </a:moveTo>
                  <a:lnTo>
                    <a:pt x="2934843" y="0"/>
                  </a:lnTo>
                  <a:lnTo>
                    <a:pt x="2934843" y="597154"/>
                  </a:lnTo>
                  <a:lnTo>
                    <a:pt x="0" y="597154"/>
                  </a:lnTo>
                  <a:lnTo>
                    <a:pt x="0" y="0"/>
                  </a:lnTo>
                  <a:close/>
                </a:path>
              </a:pathLst>
            </a:custGeom>
            <a:blipFill>
              <a:blip r:embed="rId8"/>
              <a:stretch>
                <a:fillRect l="0" t="-30931" r="1" b="-20125"/>
              </a:stretch>
            </a:blipFill>
          </p:spPr>
        </p:sp>
      </p:grpSp>
      <p:grpSp>
        <p:nvGrpSpPr>
          <p:cNvPr name="Group 53" id="53"/>
          <p:cNvGrpSpPr/>
          <p:nvPr/>
        </p:nvGrpSpPr>
        <p:grpSpPr>
          <a:xfrm rot="0">
            <a:off x="13210202" y="6982455"/>
            <a:ext cx="2614895" cy="532038"/>
            <a:chOff x="0" y="0"/>
            <a:chExt cx="2934805" cy="597129"/>
          </a:xfrm>
        </p:grpSpPr>
        <p:sp>
          <p:nvSpPr>
            <p:cNvPr name="Freeform 54" id="54"/>
            <p:cNvSpPr/>
            <p:nvPr/>
          </p:nvSpPr>
          <p:spPr>
            <a:xfrm flipH="false" flipV="false" rot="0">
              <a:off x="0" y="0"/>
              <a:ext cx="2934843" cy="597154"/>
            </a:xfrm>
            <a:custGeom>
              <a:avLst/>
              <a:gdLst/>
              <a:ahLst/>
              <a:cxnLst/>
              <a:rect r="r" b="b" t="t" l="l"/>
              <a:pathLst>
                <a:path h="597154" w="2934843">
                  <a:moveTo>
                    <a:pt x="0" y="0"/>
                  </a:moveTo>
                  <a:lnTo>
                    <a:pt x="2934843" y="0"/>
                  </a:lnTo>
                  <a:lnTo>
                    <a:pt x="2934843" y="597154"/>
                  </a:lnTo>
                  <a:lnTo>
                    <a:pt x="0" y="597154"/>
                  </a:lnTo>
                  <a:lnTo>
                    <a:pt x="0" y="0"/>
                  </a:lnTo>
                  <a:close/>
                </a:path>
              </a:pathLst>
            </a:custGeom>
            <a:blipFill>
              <a:blip r:embed="rId8"/>
              <a:stretch>
                <a:fillRect l="0" t="-30931" r="1" b="-20125"/>
              </a:stretch>
            </a:blipFill>
          </p:spPr>
        </p:sp>
      </p:grpSp>
      <p:grpSp>
        <p:nvGrpSpPr>
          <p:cNvPr name="Group 55" id="55"/>
          <p:cNvGrpSpPr/>
          <p:nvPr/>
        </p:nvGrpSpPr>
        <p:grpSpPr>
          <a:xfrm rot="0">
            <a:off x="13210202" y="7578687"/>
            <a:ext cx="2614895" cy="532038"/>
            <a:chOff x="0" y="0"/>
            <a:chExt cx="2934805" cy="597129"/>
          </a:xfrm>
        </p:grpSpPr>
        <p:sp>
          <p:nvSpPr>
            <p:cNvPr name="Freeform 56" id="56"/>
            <p:cNvSpPr/>
            <p:nvPr/>
          </p:nvSpPr>
          <p:spPr>
            <a:xfrm flipH="false" flipV="false" rot="0">
              <a:off x="0" y="0"/>
              <a:ext cx="2934843" cy="597154"/>
            </a:xfrm>
            <a:custGeom>
              <a:avLst/>
              <a:gdLst/>
              <a:ahLst/>
              <a:cxnLst/>
              <a:rect r="r" b="b" t="t" l="l"/>
              <a:pathLst>
                <a:path h="597154" w="2934843">
                  <a:moveTo>
                    <a:pt x="0" y="0"/>
                  </a:moveTo>
                  <a:lnTo>
                    <a:pt x="2934843" y="0"/>
                  </a:lnTo>
                  <a:lnTo>
                    <a:pt x="2934843" y="597154"/>
                  </a:lnTo>
                  <a:lnTo>
                    <a:pt x="0" y="597154"/>
                  </a:lnTo>
                  <a:lnTo>
                    <a:pt x="0" y="0"/>
                  </a:lnTo>
                  <a:close/>
                </a:path>
              </a:pathLst>
            </a:custGeom>
            <a:blipFill>
              <a:blip r:embed="rId8"/>
              <a:stretch>
                <a:fillRect l="0" t="-30931" r="1" b="-20125"/>
              </a:stretch>
            </a:blipFill>
          </p:spPr>
        </p:sp>
      </p:grpSp>
      <p:grpSp>
        <p:nvGrpSpPr>
          <p:cNvPr name="Group 57" id="57"/>
          <p:cNvGrpSpPr/>
          <p:nvPr/>
        </p:nvGrpSpPr>
        <p:grpSpPr>
          <a:xfrm rot="0">
            <a:off x="5796247" y="5270955"/>
            <a:ext cx="1230348" cy="2411157"/>
            <a:chOff x="0" y="0"/>
            <a:chExt cx="1035647" cy="2029600"/>
          </a:xfrm>
        </p:grpSpPr>
        <p:sp>
          <p:nvSpPr>
            <p:cNvPr name="Freeform 58" id="58"/>
            <p:cNvSpPr/>
            <p:nvPr/>
          </p:nvSpPr>
          <p:spPr>
            <a:xfrm flipH="false" flipV="false" rot="0">
              <a:off x="63479" y="63500"/>
              <a:ext cx="908456" cy="1902582"/>
            </a:xfrm>
            <a:custGeom>
              <a:avLst/>
              <a:gdLst/>
              <a:ahLst/>
              <a:cxnLst/>
              <a:rect r="r" b="b" t="t" l="l"/>
              <a:pathLst>
                <a:path h="1902582" w="908456">
                  <a:moveTo>
                    <a:pt x="19452" y="0"/>
                  </a:moveTo>
                  <a:cubicBezTo>
                    <a:pt x="18055" y="0"/>
                    <a:pt x="16404" y="254"/>
                    <a:pt x="14753" y="889"/>
                  </a:cubicBezTo>
                  <a:cubicBezTo>
                    <a:pt x="1926" y="5715"/>
                    <a:pt x="-1249" y="26416"/>
                    <a:pt x="402" y="38100"/>
                  </a:cubicBezTo>
                  <a:cubicBezTo>
                    <a:pt x="21484" y="183133"/>
                    <a:pt x="51964" y="326897"/>
                    <a:pt x="91587" y="467994"/>
                  </a:cubicBezTo>
                  <a:cubicBezTo>
                    <a:pt x="162199" y="718691"/>
                    <a:pt x="261894" y="961514"/>
                    <a:pt x="387623" y="1189479"/>
                  </a:cubicBezTo>
                  <a:cubicBezTo>
                    <a:pt x="495827" y="1385693"/>
                    <a:pt x="623461" y="1571113"/>
                    <a:pt x="768368" y="1742181"/>
                  </a:cubicBezTo>
                  <a:cubicBezTo>
                    <a:pt x="702201" y="1692906"/>
                    <a:pt x="634002" y="1646805"/>
                    <a:pt x="560596" y="1608578"/>
                  </a:cubicBezTo>
                  <a:cubicBezTo>
                    <a:pt x="558310" y="1607435"/>
                    <a:pt x="556278" y="1606927"/>
                    <a:pt x="554246" y="1606927"/>
                  </a:cubicBezTo>
                  <a:cubicBezTo>
                    <a:pt x="535069" y="1606927"/>
                    <a:pt x="529227" y="1657346"/>
                    <a:pt x="548277" y="1667379"/>
                  </a:cubicBezTo>
                  <a:cubicBezTo>
                    <a:pt x="668292" y="1729990"/>
                    <a:pt x="774844" y="1813936"/>
                    <a:pt x="880381" y="1898137"/>
                  </a:cubicBezTo>
                  <a:cubicBezTo>
                    <a:pt x="884318" y="1901312"/>
                    <a:pt x="887747" y="1902582"/>
                    <a:pt x="890795" y="1902582"/>
                  </a:cubicBezTo>
                  <a:cubicBezTo>
                    <a:pt x="906035" y="1902582"/>
                    <a:pt x="911115" y="1869689"/>
                    <a:pt x="907178" y="1857116"/>
                  </a:cubicBezTo>
                  <a:cubicBezTo>
                    <a:pt x="874920" y="1754119"/>
                    <a:pt x="841265" y="1648837"/>
                    <a:pt x="841138" y="1539744"/>
                  </a:cubicBezTo>
                  <a:cubicBezTo>
                    <a:pt x="841011" y="1529330"/>
                    <a:pt x="838217" y="1508756"/>
                    <a:pt x="823993" y="1508248"/>
                  </a:cubicBezTo>
                  <a:cubicBezTo>
                    <a:pt x="823739" y="1508248"/>
                    <a:pt x="823485" y="1508248"/>
                    <a:pt x="823358" y="1508248"/>
                  </a:cubicBezTo>
                  <a:cubicBezTo>
                    <a:pt x="810277" y="1508248"/>
                    <a:pt x="804308" y="1527679"/>
                    <a:pt x="804308" y="1538093"/>
                  </a:cubicBezTo>
                  <a:cubicBezTo>
                    <a:pt x="804435" y="1606927"/>
                    <a:pt x="815484" y="1673729"/>
                    <a:pt x="831740" y="1739768"/>
                  </a:cubicBezTo>
                  <a:cubicBezTo>
                    <a:pt x="745762" y="1642233"/>
                    <a:pt x="665371" y="1539871"/>
                    <a:pt x="591330" y="1432810"/>
                  </a:cubicBezTo>
                  <a:cubicBezTo>
                    <a:pt x="447059" y="1223007"/>
                    <a:pt x="326028" y="996693"/>
                    <a:pt x="232811" y="759585"/>
                  </a:cubicBezTo>
                  <a:cubicBezTo>
                    <a:pt x="139593" y="522476"/>
                    <a:pt x="73172" y="275335"/>
                    <a:pt x="36597" y="23241"/>
                  </a:cubicBezTo>
                  <a:cubicBezTo>
                    <a:pt x="35200" y="14478"/>
                    <a:pt x="29993" y="0"/>
                    <a:pt x="19452" y="0"/>
                  </a:cubicBezTo>
                  <a:close/>
                </a:path>
              </a:pathLst>
            </a:custGeom>
            <a:solidFill>
              <a:srgbClr val="0ED79C"/>
            </a:solidFill>
          </p:spPr>
        </p:sp>
        <p:sp>
          <p:nvSpPr>
            <p:cNvPr name="Freeform 59" id="59"/>
            <p:cNvSpPr/>
            <p:nvPr/>
          </p:nvSpPr>
          <p:spPr>
            <a:xfrm flipH="false" flipV="false" rot="0">
              <a:off x="84224" y="88265"/>
              <a:ext cx="844340" cy="764538"/>
            </a:xfrm>
            <a:custGeom>
              <a:avLst/>
              <a:gdLst/>
              <a:ahLst/>
              <a:cxnLst/>
              <a:rect r="r" b="b" t="t" l="l"/>
              <a:pathLst>
                <a:path h="764538" w="844340">
                  <a:moveTo>
                    <a:pt x="7470" y="127"/>
                  </a:moveTo>
                  <a:cubicBezTo>
                    <a:pt x="5946" y="127"/>
                    <a:pt x="4422" y="635"/>
                    <a:pt x="3025" y="2032"/>
                  </a:cubicBezTo>
                  <a:cubicBezTo>
                    <a:pt x="-2309" y="7112"/>
                    <a:pt x="358" y="18161"/>
                    <a:pt x="3787" y="23622"/>
                  </a:cubicBezTo>
                  <a:cubicBezTo>
                    <a:pt x="44807" y="91440"/>
                    <a:pt x="90400" y="156590"/>
                    <a:pt x="139803" y="218439"/>
                  </a:cubicBezTo>
                  <a:cubicBezTo>
                    <a:pt x="227814" y="328421"/>
                    <a:pt x="328651" y="428243"/>
                    <a:pt x="439268" y="515237"/>
                  </a:cubicBezTo>
                  <a:cubicBezTo>
                    <a:pt x="534517" y="590167"/>
                    <a:pt x="637133" y="655445"/>
                    <a:pt x="745464" y="710055"/>
                  </a:cubicBezTo>
                  <a:cubicBezTo>
                    <a:pt x="702157" y="699387"/>
                    <a:pt x="658469" y="690878"/>
                    <a:pt x="613892" y="687322"/>
                  </a:cubicBezTo>
                  <a:cubicBezTo>
                    <a:pt x="613638" y="687322"/>
                    <a:pt x="613384" y="687322"/>
                    <a:pt x="613130" y="687322"/>
                  </a:cubicBezTo>
                  <a:cubicBezTo>
                    <a:pt x="599541" y="687322"/>
                    <a:pt x="607542" y="718183"/>
                    <a:pt x="620115" y="719199"/>
                  </a:cubicBezTo>
                  <a:cubicBezTo>
                    <a:pt x="693140" y="725041"/>
                    <a:pt x="763878" y="744345"/>
                    <a:pt x="834109" y="764030"/>
                  </a:cubicBezTo>
                  <a:cubicBezTo>
                    <a:pt x="835379" y="764411"/>
                    <a:pt x="836522" y="764538"/>
                    <a:pt x="837538" y="764538"/>
                  </a:cubicBezTo>
                  <a:cubicBezTo>
                    <a:pt x="848714" y="764538"/>
                    <a:pt x="843888" y="743964"/>
                    <a:pt x="838808" y="737995"/>
                  </a:cubicBezTo>
                  <a:cubicBezTo>
                    <a:pt x="800962" y="693545"/>
                    <a:pt x="762100" y="648206"/>
                    <a:pt x="738987" y="593850"/>
                  </a:cubicBezTo>
                  <a:cubicBezTo>
                    <a:pt x="736955" y="589278"/>
                    <a:pt x="732383" y="581277"/>
                    <a:pt x="726287" y="581277"/>
                  </a:cubicBezTo>
                  <a:cubicBezTo>
                    <a:pt x="725525" y="581277"/>
                    <a:pt x="724636" y="581404"/>
                    <a:pt x="723747" y="581785"/>
                  </a:cubicBezTo>
                  <a:cubicBezTo>
                    <a:pt x="716889" y="584325"/>
                    <a:pt x="718032" y="595501"/>
                    <a:pt x="720191" y="600835"/>
                  </a:cubicBezTo>
                  <a:cubicBezTo>
                    <a:pt x="734795" y="635125"/>
                    <a:pt x="754353" y="665986"/>
                    <a:pt x="776451" y="695450"/>
                  </a:cubicBezTo>
                  <a:cubicBezTo>
                    <a:pt x="713079" y="664970"/>
                    <a:pt x="651484" y="631061"/>
                    <a:pt x="592048" y="593342"/>
                  </a:cubicBezTo>
                  <a:cubicBezTo>
                    <a:pt x="475844" y="519428"/>
                    <a:pt x="367767" y="432307"/>
                    <a:pt x="271374" y="333882"/>
                  </a:cubicBezTo>
                  <a:cubicBezTo>
                    <a:pt x="174982" y="235457"/>
                    <a:pt x="90019" y="126364"/>
                    <a:pt x="18646" y="8509"/>
                  </a:cubicBezTo>
                  <a:cubicBezTo>
                    <a:pt x="16487" y="5080"/>
                    <a:pt x="12042" y="0"/>
                    <a:pt x="7597" y="0"/>
                  </a:cubicBezTo>
                  <a:close/>
                </a:path>
              </a:pathLst>
            </a:custGeom>
            <a:solidFill>
              <a:srgbClr val="0ED79C"/>
            </a:solidFill>
          </p:spPr>
        </p:sp>
      </p:grpSp>
      <p:grpSp>
        <p:nvGrpSpPr>
          <p:cNvPr name="Group 60" id="60"/>
          <p:cNvGrpSpPr/>
          <p:nvPr/>
        </p:nvGrpSpPr>
        <p:grpSpPr>
          <a:xfrm rot="0">
            <a:off x="5847767" y="2164034"/>
            <a:ext cx="1181646" cy="2804047"/>
            <a:chOff x="0" y="0"/>
            <a:chExt cx="994664" cy="2360320"/>
          </a:xfrm>
        </p:grpSpPr>
        <p:sp>
          <p:nvSpPr>
            <p:cNvPr name="Freeform 61" id="61"/>
            <p:cNvSpPr/>
            <p:nvPr/>
          </p:nvSpPr>
          <p:spPr>
            <a:xfrm flipH="false" flipV="false" rot="0">
              <a:off x="64758" y="63246"/>
              <a:ext cx="797576" cy="1951606"/>
            </a:xfrm>
            <a:custGeom>
              <a:avLst/>
              <a:gdLst/>
              <a:ahLst/>
              <a:cxnLst/>
              <a:rect r="r" b="b" t="t" l="l"/>
              <a:pathLst>
                <a:path h="1951606" w="797576">
                  <a:moveTo>
                    <a:pt x="778399" y="254"/>
                  </a:moveTo>
                  <a:cubicBezTo>
                    <a:pt x="775224" y="254"/>
                    <a:pt x="771541" y="1778"/>
                    <a:pt x="767604" y="5334"/>
                  </a:cubicBezTo>
                  <a:cubicBezTo>
                    <a:pt x="667274" y="95758"/>
                    <a:pt x="565927" y="185801"/>
                    <a:pt x="449849" y="255523"/>
                  </a:cubicBezTo>
                  <a:cubicBezTo>
                    <a:pt x="431560" y="266446"/>
                    <a:pt x="440070" y="315467"/>
                    <a:pt x="458739" y="315467"/>
                  </a:cubicBezTo>
                  <a:cubicBezTo>
                    <a:pt x="460898" y="315467"/>
                    <a:pt x="463184" y="314832"/>
                    <a:pt x="465597" y="313435"/>
                  </a:cubicBezTo>
                  <a:cubicBezTo>
                    <a:pt x="536590" y="270890"/>
                    <a:pt x="601868" y="220853"/>
                    <a:pt x="664988" y="167640"/>
                  </a:cubicBezTo>
                  <a:cubicBezTo>
                    <a:pt x="530494" y="347090"/>
                    <a:pt x="414034" y="539876"/>
                    <a:pt x="317768" y="742187"/>
                  </a:cubicBezTo>
                  <a:cubicBezTo>
                    <a:pt x="206007" y="977263"/>
                    <a:pt x="120917" y="1225548"/>
                    <a:pt x="65418" y="1480056"/>
                  </a:cubicBezTo>
                  <a:cubicBezTo>
                    <a:pt x="34303" y="1623184"/>
                    <a:pt x="12458" y="1768599"/>
                    <a:pt x="139" y="1914649"/>
                  </a:cubicBezTo>
                  <a:cubicBezTo>
                    <a:pt x="-877" y="1926460"/>
                    <a:pt x="3568" y="1946907"/>
                    <a:pt x="16649" y="1950971"/>
                  </a:cubicBezTo>
                  <a:cubicBezTo>
                    <a:pt x="18046" y="1951352"/>
                    <a:pt x="19443" y="1951606"/>
                    <a:pt x="20713" y="1951606"/>
                  </a:cubicBezTo>
                  <a:cubicBezTo>
                    <a:pt x="31635" y="1951606"/>
                    <a:pt x="36208" y="1936366"/>
                    <a:pt x="37097" y="1927349"/>
                  </a:cubicBezTo>
                  <a:cubicBezTo>
                    <a:pt x="58560" y="1673476"/>
                    <a:pt x="110122" y="1422779"/>
                    <a:pt x="188989" y="1180590"/>
                  </a:cubicBezTo>
                  <a:cubicBezTo>
                    <a:pt x="267857" y="938401"/>
                    <a:pt x="375172" y="705103"/>
                    <a:pt x="506999" y="487044"/>
                  </a:cubicBezTo>
                  <a:cubicBezTo>
                    <a:pt x="574563" y="375665"/>
                    <a:pt x="648605" y="268858"/>
                    <a:pt x="728615" y="166243"/>
                  </a:cubicBezTo>
                  <a:cubicBezTo>
                    <a:pt x="716423" y="233172"/>
                    <a:pt x="709184" y="300481"/>
                    <a:pt x="713248" y="369188"/>
                  </a:cubicBezTo>
                  <a:cubicBezTo>
                    <a:pt x="713883" y="379475"/>
                    <a:pt x="720614" y="397890"/>
                    <a:pt x="733187" y="397890"/>
                  </a:cubicBezTo>
                  <a:cubicBezTo>
                    <a:pt x="733695" y="397890"/>
                    <a:pt x="734203" y="397890"/>
                    <a:pt x="734584" y="397763"/>
                  </a:cubicBezTo>
                  <a:cubicBezTo>
                    <a:pt x="748808" y="396366"/>
                    <a:pt x="750332" y="375792"/>
                    <a:pt x="749824" y="365251"/>
                  </a:cubicBezTo>
                  <a:cubicBezTo>
                    <a:pt x="743474" y="256286"/>
                    <a:pt x="770652" y="149225"/>
                    <a:pt x="796815" y="44450"/>
                  </a:cubicBezTo>
                  <a:cubicBezTo>
                    <a:pt x="799990" y="31877"/>
                    <a:pt x="793131" y="0"/>
                    <a:pt x="778272" y="0"/>
                  </a:cubicBezTo>
                  <a:close/>
                </a:path>
              </a:pathLst>
            </a:custGeom>
            <a:solidFill>
              <a:srgbClr val="0ED79C"/>
            </a:solidFill>
          </p:spPr>
        </p:sp>
        <p:sp>
          <p:nvSpPr>
            <p:cNvPr name="Freeform 62" id="62"/>
            <p:cNvSpPr/>
            <p:nvPr/>
          </p:nvSpPr>
          <p:spPr>
            <a:xfrm flipH="false" flipV="false" rot="0">
              <a:off x="103349" y="1148459"/>
              <a:ext cx="817441" cy="850137"/>
            </a:xfrm>
            <a:custGeom>
              <a:avLst/>
              <a:gdLst/>
              <a:ahLst/>
              <a:cxnLst/>
              <a:rect r="r" b="b" t="t" l="l"/>
              <a:pathLst>
                <a:path h="850137" w="817441">
                  <a:moveTo>
                    <a:pt x="809913" y="0"/>
                  </a:moveTo>
                  <a:cubicBezTo>
                    <a:pt x="808770" y="0"/>
                    <a:pt x="807373" y="254"/>
                    <a:pt x="805849" y="762"/>
                  </a:cubicBezTo>
                  <a:cubicBezTo>
                    <a:pt x="734728" y="26289"/>
                    <a:pt x="663100" y="51435"/>
                    <a:pt x="588170" y="62738"/>
                  </a:cubicBezTo>
                  <a:cubicBezTo>
                    <a:pt x="575470" y="64643"/>
                    <a:pt x="569374" y="96139"/>
                    <a:pt x="582582" y="96139"/>
                  </a:cubicBezTo>
                  <a:cubicBezTo>
                    <a:pt x="582963" y="96139"/>
                    <a:pt x="583471" y="96139"/>
                    <a:pt x="583979" y="96012"/>
                  </a:cubicBezTo>
                  <a:cubicBezTo>
                    <a:pt x="629699" y="89027"/>
                    <a:pt x="674149" y="77089"/>
                    <a:pt x="718218" y="62865"/>
                  </a:cubicBezTo>
                  <a:cubicBezTo>
                    <a:pt x="610522" y="127254"/>
                    <a:pt x="509302" y="202311"/>
                    <a:pt x="416465" y="286639"/>
                  </a:cubicBezTo>
                  <a:cubicBezTo>
                    <a:pt x="308641" y="384556"/>
                    <a:pt x="211867" y="495046"/>
                    <a:pt x="129062" y="615060"/>
                  </a:cubicBezTo>
                  <a:cubicBezTo>
                    <a:pt x="82580" y="682624"/>
                    <a:pt x="40289" y="753236"/>
                    <a:pt x="2951" y="826134"/>
                  </a:cubicBezTo>
                  <a:cubicBezTo>
                    <a:pt x="-97" y="831976"/>
                    <a:pt x="-2129" y="843533"/>
                    <a:pt x="3840" y="848486"/>
                  </a:cubicBezTo>
                  <a:cubicBezTo>
                    <a:pt x="5237" y="849629"/>
                    <a:pt x="6761" y="850137"/>
                    <a:pt x="8158" y="850137"/>
                  </a:cubicBezTo>
                  <a:cubicBezTo>
                    <a:pt x="12984" y="850137"/>
                    <a:pt x="17429" y="844422"/>
                    <a:pt x="19461" y="840612"/>
                  </a:cubicBezTo>
                  <a:cubicBezTo>
                    <a:pt x="84485" y="713739"/>
                    <a:pt x="164495" y="594867"/>
                    <a:pt x="256825" y="486282"/>
                  </a:cubicBezTo>
                  <a:cubicBezTo>
                    <a:pt x="349154" y="377698"/>
                    <a:pt x="454311" y="279781"/>
                    <a:pt x="568865" y="194818"/>
                  </a:cubicBezTo>
                  <a:cubicBezTo>
                    <a:pt x="627413" y="151511"/>
                    <a:pt x="688500" y="111887"/>
                    <a:pt x="751746" y="75819"/>
                  </a:cubicBezTo>
                  <a:cubicBezTo>
                    <a:pt x="731172" y="107823"/>
                    <a:pt x="713138" y="141224"/>
                    <a:pt x="700692" y="177673"/>
                  </a:cubicBezTo>
                  <a:cubicBezTo>
                    <a:pt x="698787" y="183261"/>
                    <a:pt x="698406" y="194945"/>
                    <a:pt x="705645" y="197104"/>
                  </a:cubicBezTo>
                  <a:cubicBezTo>
                    <a:pt x="706407" y="197358"/>
                    <a:pt x="707042" y="197485"/>
                    <a:pt x="707804" y="197485"/>
                  </a:cubicBezTo>
                  <a:cubicBezTo>
                    <a:pt x="714281" y="197485"/>
                    <a:pt x="718726" y="188595"/>
                    <a:pt x="720504" y="183642"/>
                  </a:cubicBezTo>
                  <a:cubicBezTo>
                    <a:pt x="740316" y="125857"/>
                    <a:pt x="777274" y="76200"/>
                    <a:pt x="812961" y="27559"/>
                  </a:cubicBezTo>
                  <a:cubicBezTo>
                    <a:pt x="817660" y="21209"/>
                    <a:pt x="821089" y="127"/>
                    <a:pt x="810294" y="127"/>
                  </a:cubicBezTo>
                  <a:close/>
                </a:path>
              </a:pathLst>
            </a:custGeom>
            <a:solidFill>
              <a:srgbClr val="0ED79C"/>
            </a:solidFill>
          </p:spPr>
        </p:sp>
        <p:sp>
          <p:nvSpPr>
            <p:cNvPr name="Freeform 63" id="63"/>
            <p:cNvSpPr/>
            <p:nvPr/>
          </p:nvSpPr>
          <p:spPr>
            <a:xfrm flipH="false" flipV="false" rot="0">
              <a:off x="63530" y="1978530"/>
              <a:ext cx="867689" cy="318515"/>
            </a:xfrm>
            <a:custGeom>
              <a:avLst/>
              <a:gdLst/>
              <a:ahLst/>
              <a:cxnLst/>
              <a:rect r="r" b="b" t="t" l="l"/>
              <a:pathLst>
                <a:path h="318515" w="867689">
                  <a:moveTo>
                    <a:pt x="15083" y="0"/>
                  </a:moveTo>
                  <a:cubicBezTo>
                    <a:pt x="9876" y="0"/>
                    <a:pt x="1748" y="2286"/>
                    <a:pt x="224" y="7874"/>
                  </a:cubicBezTo>
                  <a:cubicBezTo>
                    <a:pt x="-1427" y="13970"/>
                    <a:pt x="6447" y="16129"/>
                    <a:pt x="10892" y="16383"/>
                  </a:cubicBezTo>
                  <a:cubicBezTo>
                    <a:pt x="122526" y="21590"/>
                    <a:pt x="233144" y="40005"/>
                    <a:pt x="340713" y="70612"/>
                  </a:cubicBezTo>
                  <a:cubicBezTo>
                    <a:pt x="448283" y="101219"/>
                    <a:pt x="552169" y="144399"/>
                    <a:pt x="649833" y="198500"/>
                  </a:cubicBezTo>
                  <a:cubicBezTo>
                    <a:pt x="699744" y="226186"/>
                    <a:pt x="747877" y="256920"/>
                    <a:pt x="794105" y="290321"/>
                  </a:cubicBezTo>
                  <a:cubicBezTo>
                    <a:pt x="774166" y="287400"/>
                    <a:pt x="754100" y="285622"/>
                    <a:pt x="734034" y="285622"/>
                  </a:cubicBezTo>
                  <a:cubicBezTo>
                    <a:pt x="724382" y="285622"/>
                    <a:pt x="714730" y="286003"/>
                    <a:pt x="704951" y="287020"/>
                  </a:cubicBezTo>
                  <a:cubicBezTo>
                    <a:pt x="700252" y="287527"/>
                    <a:pt x="691870" y="290956"/>
                    <a:pt x="692759" y="296925"/>
                  </a:cubicBezTo>
                  <a:cubicBezTo>
                    <a:pt x="693521" y="302005"/>
                    <a:pt x="699871" y="303148"/>
                    <a:pt x="704570" y="303148"/>
                  </a:cubicBezTo>
                  <a:cubicBezTo>
                    <a:pt x="705586" y="303148"/>
                    <a:pt x="706475" y="303148"/>
                    <a:pt x="707237" y="303021"/>
                  </a:cubicBezTo>
                  <a:cubicBezTo>
                    <a:pt x="715365" y="302259"/>
                    <a:pt x="723493" y="301878"/>
                    <a:pt x="731621" y="301878"/>
                  </a:cubicBezTo>
                  <a:cubicBezTo>
                    <a:pt x="770991" y="301878"/>
                    <a:pt x="810107" y="310260"/>
                    <a:pt x="848589" y="318261"/>
                  </a:cubicBezTo>
                  <a:cubicBezTo>
                    <a:pt x="849351" y="318388"/>
                    <a:pt x="850113" y="318515"/>
                    <a:pt x="851002" y="318515"/>
                  </a:cubicBezTo>
                  <a:cubicBezTo>
                    <a:pt x="859003" y="318515"/>
                    <a:pt x="873481" y="313181"/>
                    <a:pt x="865226" y="304799"/>
                  </a:cubicBezTo>
                  <a:cubicBezTo>
                    <a:pt x="823951" y="262381"/>
                    <a:pt x="782802" y="219455"/>
                    <a:pt x="750290" y="169672"/>
                  </a:cubicBezTo>
                  <a:cubicBezTo>
                    <a:pt x="748385" y="166878"/>
                    <a:pt x="744448" y="165608"/>
                    <a:pt x="740130" y="165608"/>
                  </a:cubicBezTo>
                  <a:cubicBezTo>
                    <a:pt x="731240" y="165608"/>
                    <a:pt x="720826" y="170815"/>
                    <a:pt x="725144" y="177546"/>
                  </a:cubicBezTo>
                  <a:cubicBezTo>
                    <a:pt x="744956" y="207898"/>
                    <a:pt x="767943" y="235711"/>
                    <a:pt x="792327" y="262508"/>
                  </a:cubicBezTo>
                  <a:cubicBezTo>
                    <a:pt x="711428" y="206628"/>
                    <a:pt x="625068" y="158750"/>
                    <a:pt x="534770" y="119888"/>
                  </a:cubicBezTo>
                  <a:cubicBezTo>
                    <a:pt x="429867" y="74803"/>
                    <a:pt x="319631" y="41656"/>
                    <a:pt x="207235" y="21590"/>
                  </a:cubicBezTo>
                  <a:cubicBezTo>
                    <a:pt x="143989" y="10287"/>
                    <a:pt x="79981" y="3175"/>
                    <a:pt x="15718" y="127"/>
                  </a:cubicBezTo>
                  <a:cubicBezTo>
                    <a:pt x="15464" y="127"/>
                    <a:pt x="15210" y="127"/>
                    <a:pt x="14956" y="127"/>
                  </a:cubicBezTo>
                  <a:close/>
                </a:path>
              </a:pathLst>
            </a:custGeom>
            <a:solidFill>
              <a:srgbClr val="0ED79C"/>
            </a:solidFill>
          </p:spPr>
        </p:sp>
      </p:grpSp>
      <p:sp>
        <p:nvSpPr>
          <p:cNvPr name="Freeform 64" id="64"/>
          <p:cNvSpPr/>
          <p:nvPr/>
        </p:nvSpPr>
        <p:spPr>
          <a:xfrm flipH="false" flipV="false" rot="0">
            <a:off x="8696024" y="7561612"/>
            <a:ext cx="581374" cy="109139"/>
          </a:xfrm>
          <a:custGeom>
            <a:avLst/>
            <a:gdLst/>
            <a:ahLst/>
            <a:cxnLst/>
            <a:rect r="r" b="b" t="t" l="l"/>
            <a:pathLst>
              <a:path h="109139" w="581374">
                <a:moveTo>
                  <a:pt x="0" y="0"/>
                </a:moveTo>
                <a:lnTo>
                  <a:pt x="581375" y="0"/>
                </a:lnTo>
                <a:lnTo>
                  <a:pt x="581375" y="109139"/>
                </a:lnTo>
                <a:lnTo>
                  <a:pt x="0" y="1091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5" id="65"/>
          <p:cNvSpPr/>
          <p:nvPr/>
        </p:nvSpPr>
        <p:spPr>
          <a:xfrm flipH="false" flipV="false" rot="0">
            <a:off x="8717648" y="2086703"/>
            <a:ext cx="581374" cy="109139"/>
          </a:xfrm>
          <a:custGeom>
            <a:avLst/>
            <a:gdLst/>
            <a:ahLst/>
            <a:cxnLst/>
            <a:rect r="r" b="b" t="t" l="l"/>
            <a:pathLst>
              <a:path h="109139" w="581374">
                <a:moveTo>
                  <a:pt x="0" y="0"/>
                </a:moveTo>
                <a:lnTo>
                  <a:pt x="581375" y="0"/>
                </a:lnTo>
                <a:lnTo>
                  <a:pt x="581375" y="109139"/>
                </a:lnTo>
                <a:lnTo>
                  <a:pt x="0" y="109139"/>
                </a:lnTo>
                <a:lnTo>
                  <a:pt x="0" y="0"/>
                </a:lnTo>
                <a:close/>
              </a:path>
            </a:pathLst>
          </a:custGeom>
          <a:blipFill>
            <a:blip r:embed="rId9">
              <a:extLst>
                <a:ext uri="{96DAC541-7B7A-43D3-8B79-37D633B846F1}">
                  <asvg:svgBlip xmlns:asvg="http://schemas.microsoft.com/office/drawing/2016/SVG/main" r:embed="rId11"/>
                </a:ext>
              </a:extLst>
            </a:blip>
            <a:stretch>
              <a:fillRect l="0" t="0" r="0" b="0"/>
            </a:stretch>
          </a:blipFill>
        </p:spPr>
      </p:sp>
      <p:sp>
        <p:nvSpPr>
          <p:cNvPr name="Freeform 66" id="66"/>
          <p:cNvSpPr/>
          <p:nvPr/>
        </p:nvSpPr>
        <p:spPr>
          <a:xfrm flipH="false" flipV="false" rot="0">
            <a:off x="8717648" y="3472132"/>
            <a:ext cx="581374" cy="109139"/>
          </a:xfrm>
          <a:custGeom>
            <a:avLst/>
            <a:gdLst/>
            <a:ahLst/>
            <a:cxnLst/>
            <a:rect r="r" b="b" t="t" l="l"/>
            <a:pathLst>
              <a:path h="109139" w="581374">
                <a:moveTo>
                  <a:pt x="0" y="0"/>
                </a:moveTo>
                <a:lnTo>
                  <a:pt x="581375" y="0"/>
                </a:lnTo>
                <a:lnTo>
                  <a:pt x="581375" y="109139"/>
                </a:lnTo>
                <a:lnTo>
                  <a:pt x="0" y="109139"/>
                </a:lnTo>
                <a:lnTo>
                  <a:pt x="0" y="0"/>
                </a:lnTo>
                <a:close/>
              </a:path>
            </a:pathLst>
          </a:custGeom>
          <a:blipFill>
            <a:blip r:embed="rId9">
              <a:extLst>
                <a:ext uri="{96DAC541-7B7A-43D3-8B79-37D633B846F1}">
                  <asvg:svgBlip xmlns:asvg="http://schemas.microsoft.com/office/drawing/2016/SVG/main" r:embed="rId12"/>
                </a:ext>
              </a:extLst>
            </a:blip>
            <a:stretch>
              <a:fillRect l="0" t="0" r="0" b="0"/>
            </a:stretch>
          </a:blipFill>
        </p:spPr>
      </p:sp>
      <p:sp>
        <p:nvSpPr>
          <p:cNvPr name="Freeform 67" id="67"/>
          <p:cNvSpPr/>
          <p:nvPr/>
        </p:nvSpPr>
        <p:spPr>
          <a:xfrm flipH="false" flipV="false" rot="0">
            <a:off x="8728964" y="4856814"/>
            <a:ext cx="581374" cy="109139"/>
          </a:xfrm>
          <a:custGeom>
            <a:avLst/>
            <a:gdLst/>
            <a:ahLst/>
            <a:cxnLst/>
            <a:rect r="r" b="b" t="t" l="l"/>
            <a:pathLst>
              <a:path h="109139" w="581374">
                <a:moveTo>
                  <a:pt x="0" y="0"/>
                </a:moveTo>
                <a:lnTo>
                  <a:pt x="581374" y="0"/>
                </a:lnTo>
                <a:lnTo>
                  <a:pt x="581374" y="109139"/>
                </a:lnTo>
                <a:lnTo>
                  <a:pt x="0" y="109139"/>
                </a:lnTo>
                <a:lnTo>
                  <a:pt x="0" y="0"/>
                </a:lnTo>
                <a:close/>
              </a:path>
            </a:pathLst>
          </a:custGeom>
          <a:blipFill>
            <a:blip r:embed="rId9">
              <a:extLst>
                <a:ext uri="{96DAC541-7B7A-43D3-8B79-37D633B846F1}">
                  <asvg:svgBlip xmlns:asvg="http://schemas.microsoft.com/office/drawing/2016/SVG/main" r:embed="rId13"/>
                </a:ext>
              </a:extLst>
            </a:blip>
            <a:stretch>
              <a:fillRect l="0" t="0" r="0" b="0"/>
            </a:stretch>
          </a:blipFill>
        </p:spPr>
      </p:sp>
      <p:sp>
        <p:nvSpPr>
          <p:cNvPr name="Freeform 68" id="68"/>
          <p:cNvSpPr/>
          <p:nvPr/>
        </p:nvSpPr>
        <p:spPr>
          <a:xfrm flipH="false" flipV="false" rot="0">
            <a:off x="8728964" y="6276201"/>
            <a:ext cx="581374" cy="109139"/>
          </a:xfrm>
          <a:custGeom>
            <a:avLst/>
            <a:gdLst/>
            <a:ahLst/>
            <a:cxnLst/>
            <a:rect r="r" b="b" t="t" l="l"/>
            <a:pathLst>
              <a:path h="109139" w="581374">
                <a:moveTo>
                  <a:pt x="0" y="0"/>
                </a:moveTo>
                <a:lnTo>
                  <a:pt x="581374" y="0"/>
                </a:lnTo>
                <a:lnTo>
                  <a:pt x="581374" y="109140"/>
                </a:lnTo>
                <a:lnTo>
                  <a:pt x="0" y="109140"/>
                </a:lnTo>
                <a:lnTo>
                  <a:pt x="0" y="0"/>
                </a:lnTo>
                <a:close/>
              </a:path>
            </a:pathLst>
          </a:custGeom>
          <a:blipFill>
            <a:blip r:embed="rId9">
              <a:extLst>
                <a:ext uri="{96DAC541-7B7A-43D3-8B79-37D633B846F1}">
                  <asvg:svgBlip xmlns:asvg="http://schemas.microsoft.com/office/drawing/2016/SVG/main" r:embed="rId14"/>
                </a:ext>
              </a:extLst>
            </a:blip>
            <a:stretch>
              <a:fillRect l="0" t="0" r="0" b="0"/>
            </a:stretch>
          </a:blipFill>
        </p:spPr>
      </p:sp>
      <p:sp>
        <p:nvSpPr>
          <p:cNvPr name="Freeform 69" id="69"/>
          <p:cNvSpPr/>
          <p:nvPr/>
        </p:nvSpPr>
        <p:spPr>
          <a:xfrm flipH="false" flipV="false" rot="0">
            <a:off x="11018025" y="7640040"/>
            <a:ext cx="581374" cy="109139"/>
          </a:xfrm>
          <a:custGeom>
            <a:avLst/>
            <a:gdLst/>
            <a:ahLst/>
            <a:cxnLst/>
            <a:rect r="r" b="b" t="t" l="l"/>
            <a:pathLst>
              <a:path h="109139" w="581374">
                <a:moveTo>
                  <a:pt x="0" y="0"/>
                </a:moveTo>
                <a:lnTo>
                  <a:pt x="581375" y="0"/>
                </a:lnTo>
                <a:lnTo>
                  <a:pt x="581375" y="109140"/>
                </a:lnTo>
                <a:lnTo>
                  <a:pt x="0" y="109140"/>
                </a:lnTo>
                <a:lnTo>
                  <a:pt x="0" y="0"/>
                </a:lnTo>
                <a:close/>
              </a:path>
            </a:pathLst>
          </a:custGeom>
          <a:blipFill>
            <a:blip r:embed="rId9">
              <a:extLst>
                <a:ext uri="{96DAC541-7B7A-43D3-8B79-37D633B846F1}">
                  <asvg:svgBlip xmlns:asvg="http://schemas.microsoft.com/office/drawing/2016/SVG/main" r:embed="rId15"/>
                </a:ext>
              </a:extLst>
            </a:blip>
            <a:stretch>
              <a:fillRect l="0" t="0" r="0" b="0"/>
            </a:stretch>
          </a:blipFill>
        </p:spPr>
      </p:sp>
      <p:sp>
        <p:nvSpPr>
          <p:cNvPr name="Freeform 70" id="70"/>
          <p:cNvSpPr/>
          <p:nvPr/>
        </p:nvSpPr>
        <p:spPr>
          <a:xfrm flipH="false" flipV="false" rot="0">
            <a:off x="11032012" y="2094092"/>
            <a:ext cx="581374" cy="109139"/>
          </a:xfrm>
          <a:custGeom>
            <a:avLst/>
            <a:gdLst/>
            <a:ahLst/>
            <a:cxnLst/>
            <a:rect r="r" b="b" t="t" l="l"/>
            <a:pathLst>
              <a:path h="109139" w="581374">
                <a:moveTo>
                  <a:pt x="0" y="0"/>
                </a:moveTo>
                <a:lnTo>
                  <a:pt x="581374" y="0"/>
                </a:lnTo>
                <a:lnTo>
                  <a:pt x="581374" y="109139"/>
                </a:lnTo>
                <a:lnTo>
                  <a:pt x="0" y="109139"/>
                </a:lnTo>
                <a:lnTo>
                  <a:pt x="0" y="0"/>
                </a:lnTo>
                <a:close/>
              </a:path>
            </a:pathLst>
          </a:custGeom>
          <a:blipFill>
            <a:blip r:embed="rId9">
              <a:extLst>
                <a:ext uri="{96DAC541-7B7A-43D3-8B79-37D633B846F1}">
                  <asvg:svgBlip xmlns:asvg="http://schemas.microsoft.com/office/drawing/2016/SVG/main" r:embed="rId16"/>
                </a:ext>
              </a:extLst>
            </a:blip>
            <a:stretch>
              <a:fillRect l="0" t="0" r="0" b="0"/>
            </a:stretch>
          </a:blipFill>
        </p:spPr>
      </p:sp>
      <p:sp>
        <p:nvSpPr>
          <p:cNvPr name="Freeform 71" id="71"/>
          <p:cNvSpPr/>
          <p:nvPr/>
        </p:nvSpPr>
        <p:spPr>
          <a:xfrm flipH="false" flipV="false" rot="0">
            <a:off x="11032012" y="3498644"/>
            <a:ext cx="581374" cy="109139"/>
          </a:xfrm>
          <a:custGeom>
            <a:avLst/>
            <a:gdLst/>
            <a:ahLst/>
            <a:cxnLst/>
            <a:rect r="r" b="b" t="t" l="l"/>
            <a:pathLst>
              <a:path h="109139" w="581374">
                <a:moveTo>
                  <a:pt x="0" y="0"/>
                </a:moveTo>
                <a:lnTo>
                  <a:pt x="581374" y="0"/>
                </a:lnTo>
                <a:lnTo>
                  <a:pt x="581374" y="109139"/>
                </a:lnTo>
                <a:lnTo>
                  <a:pt x="0" y="109139"/>
                </a:lnTo>
                <a:lnTo>
                  <a:pt x="0" y="0"/>
                </a:lnTo>
                <a:close/>
              </a:path>
            </a:pathLst>
          </a:custGeom>
          <a:blipFill>
            <a:blip r:embed="rId9">
              <a:extLst>
                <a:ext uri="{96DAC541-7B7A-43D3-8B79-37D633B846F1}">
                  <asvg:svgBlip xmlns:asvg="http://schemas.microsoft.com/office/drawing/2016/SVG/main" r:embed="rId17"/>
                </a:ext>
              </a:extLst>
            </a:blip>
            <a:stretch>
              <a:fillRect l="0" t="0" r="0" b="0"/>
            </a:stretch>
          </a:blipFill>
        </p:spPr>
      </p:sp>
      <p:sp>
        <p:nvSpPr>
          <p:cNvPr name="Freeform 72" id="72"/>
          <p:cNvSpPr/>
          <p:nvPr/>
        </p:nvSpPr>
        <p:spPr>
          <a:xfrm flipH="false" flipV="false" rot="0">
            <a:off x="11032012" y="4903197"/>
            <a:ext cx="581374" cy="109139"/>
          </a:xfrm>
          <a:custGeom>
            <a:avLst/>
            <a:gdLst/>
            <a:ahLst/>
            <a:cxnLst/>
            <a:rect r="r" b="b" t="t" l="l"/>
            <a:pathLst>
              <a:path h="109139" w="581374">
                <a:moveTo>
                  <a:pt x="0" y="0"/>
                </a:moveTo>
                <a:lnTo>
                  <a:pt x="581374" y="0"/>
                </a:lnTo>
                <a:lnTo>
                  <a:pt x="581374" y="109139"/>
                </a:lnTo>
                <a:lnTo>
                  <a:pt x="0" y="109139"/>
                </a:lnTo>
                <a:lnTo>
                  <a:pt x="0" y="0"/>
                </a:lnTo>
                <a:close/>
              </a:path>
            </a:pathLst>
          </a:custGeom>
          <a:blipFill>
            <a:blip r:embed="rId9">
              <a:extLst>
                <a:ext uri="{96DAC541-7B7A-43D3-8B79-37D633B846F1}">
                  <asvg:svgBlip xmlns:asvg="http://schemas.microsoft.com/office/drawing/2016/SVG/main" r:embed="rId18"/>
                </a:ext>
              </a:extLst>
            </a:blip>
            <a:stretch>
              <a:fillRect l="0" t="0" r="0" b="0"/>
            </a:stretch>
          </a:blipFill>
        </p:spPr>
      </p:sp>
      <p:sp>
        <p:nvSpPr>
          <p:cNvPr name="Freeform 73" id="73"/>
          <p:cNvSpPr/>
          <p:nvPr/>
        </p:nvSpPr>
        <p:spPr>
          <a:xfrm flipH="false" flipV="false" rot="0">
            <a:off x="11032012" y="6307749"/>
            <a:ext cx="581374" cy="109139"/>
          </a:xfrm>
          <a:custGeom>
            <a:avLst/>
            <a:gdLst/>
            <a:ahLst/>
            <a:cxnLst/>
            <a:rect r="r" b="b" t="t" l="l"/>
            <a:pathLst>
              <a:path h="109139" w="581374">
                <a:moveTo>
                  <a:pt x="0" y="0"/>
                </a:moveTo>
                <a:lnTo>
                  <a:pt x="581374" y="0"/>
                </a:lnTo>
                <a:lnTo>
                  <a:pt x="581374" y="109140"/>
                </a:lnTo>
                <a:lnTo>
                  <a:pt x="0" y="109140"/>
                </a:lnTo>
                <a:lnTo>
                  <a:pt x="0" y="0"/>
                </a:lnTo>
                <a:close/>
              </a:path>
            </a:pathLst>
          </a:custGeom>
          <a:blipFill>
            <a:blip r:embed="rId9">
              <a:extLst>
                <a:ext uri="{96DAC541-7B7A-43D3-8B79-37D633B846F1}">
                  <asvg:svgBlip xmlns:asvg="http://schemas.microsoft.com/office/drawing/2016/SVG/main" r:embed="rId19"/>
                </a:ext>
              </a:extLst>
            </a:blip>
            <a:stretch>
              <a:fillRect l="0" t="0" r="0" b="0"/>
            </a:stretch>
          </a:blipFill>
        </p:spPr>
      </p:sp>
      <p:sp>
        <p:nvSpPr>
          <p:cNvPr name="Freeform 74" id="74"/>
          <p:cNvSpPr/>
          <p:nvPr/>
        </p:nvSpPr>
        <p:spPr>
          <a:xfrm flipH="false" flipV="false" rot="0">
            <a:off x="12174290" y="7156161"/>
            <a:ext cx="1016732" cy="818935"/>
          </a:xfrm>
          <a:custGeom>
            <a:avLst/>
            <a:gdLst/>
            <a:ahLst/>
            <a:cxnLst/>
            <a:rect r="r" b="b" t="t" l="l"/>
            <a:pathLst>
              <a:path h="818935" w="1016732">
                <a:moveTo>
                  <a:pt x="0" y="0"/>
                </a:moveTo>
                <a:lnTo>
                  <a:pt x="1016732" y="0"/>
                </a:lnTo>
                <a:lnTo>
                  <a:pt x="1016732" y="818935"/>
                </a:lnTo>
                <a:lnTo>
                  <a:pt x="0" y="818935"/>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75" id="75"/>
          <p:cNvSpPr/>
          <p:nvPr/>
        </p:nvSpPr>
        <p:spPr>
          <a:xfrm flipH="false" flipV="false" rot="0">
            <a:off x="12181646" y="3071536"/>
            <a:ext cx="1016732" cy="818935"/>
          </a:xfrm>
          <a:custGeom>
            <a:avLst/>
            <a:gdLst/>
            <a:ahLst/>
            <a:cxnLst/>
            <a:rect r="r" b="b" t="t" l="l"/>
            <a:pathLst>
              <a:path h="818935" w="1016732">
                <a:moveTo>
                  <a:pt x="0" y="0"/>
                </a:moveTo>
                <a:lnTo>
                  <a:pt x="1016732" y="0"/>
                </a:lnTo>
                <a:lnTo>
                  <a:pt x="1016732" y="818935"/>
                </a:lnTo>
                <a:lnTo>
                  <a:pt x="0" y="818935"/>
                </a:lnTo>
                <a:lnTo>
                  <a:pt x="0" y="0"/>
                </a:lnTo>
                <a:close/>
              </a:path>
            </a:pathLst>
          </a:custGeom>
          <a:blipFill>
            <a:blip r:embed="rId20">
              <a:extLst>
                <a:ext uri="{96DAC541-7B7A-43D3-8B79-37D633B846F1}">
                  <asvg:svgBlip xmlns:asvg="http://schemas.microsoft.com/office/drawing/2016/SVG/main" r:embed="rId22"/>
                </a:ext>
              </a:extLst>
            </a:blip>
            <a:stretch>
              <a:fillRect l="0" t="0" r="0" b="0"/>
            </a:stretch>
          </a:blipFill>
        </p:spPr>
      </p:sp>
      <p:sp>
        <p:nvSpPr>
          <p:cNvPr name="Freeform 76" id="76"/>
          <p:cNvSpPr/>
          <p:nvPr/>
        </p:nvSpPr>
        <p:spPr>
          <a:xfrm flipH="false" flipV="false" rot="0">
            <a:off x="12188277" y="1706859"/>
            <a:ext cx="1016732" cy="818935"/>
          </a:xfrm>
          <a:custGeom>
            <a:avLst/>
            <a:gdLst/>
            <a:ahLst/>
            <a:cxnLst/>
            <a:rect r="r" b="b" t="t" l="l"/>
            <a:pathLst>
              <a:path h="818935" w="1016732">
                <a:moveTo>
                  <a:pt x="0" y="0"/>
                </a:moveTo>
                <a:lnTo>
                  <a:pt x="1016732" y="0"/>
                </a:lnTo>
                <a:lnTo>
                  <a:pt x="1016732" y="818935"/>
                </a:lnTo>
                <a:lnTo>
                  <a:pt x="0" y="818935"/>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77" id="77"/>
          <p:cNvSpPr/>
          <p:nvPr/>
        </p:nvSpPr>
        <p:spPr>
          <a:xfrm flipH="false" flipV="false" rot="0">
            <a:off x="12188277" y="4461616"/>
            <a:ext cx="1016732" cy="818946"/>
          </a:xfrm>
          <a:custGeom>
            <a:avLst/>
            <a:gdLst/>
            <a:ahLst/>
            <a:cxnLst/>
            <a:rect r="r" b="b" t="t" l="l"/>
            <a:pathLst>
              <a:path h="818946" w="1016732">
                <a:moveTo>
                  <a:pt x="0" y="0"/>
                </a:moveTo>
                <a:lnTo>
                  <a:pt x="1016732" y="0"/>
                </a:lnTo>
                <a:lnTo>
                  <a:pt x="1016732" y="818946"/>
                </a:lnTo>
                <a:lnTo>
                  <a:pt x="0" y="818946"/>
                </a:lnTo>
                <a:lnTo>
                  <a:pt x="0" y="0"/>
                </a:lnTo>
                <a:close/>
              </a:path>
            </a:pathLst>
          </a:custGeom>
          <a:blipFill>
            <a:blip r:embed="rId20">
              <a:extLst>
                <a:ext uri="{96DAC541-7B7A-43D3-8B79-37D633B846F1}">
                  <asvg:svgBlip xmlns:asvg="http://schemas.microsoft.com/office/drawing/2016/SVG/main" r:embed="rId25"/>
                </a:ext>
              </a:extLst>
            </a:blip>
            <a:stretch>
              <a:fillRect l="0" t="0" r="0" b="0"/>
            </a:stretch>
          </a:blipFill>
        </p:spPr>
      </p:sp>
      <p:sp>
        <p:nvSpPr>
          <p:cNvPr name="Freeform 78" id="78"/>
          <p:cNvSpPr/>
          <p:nvPr/>
        </p:nvSpPr>
        <p:spPr>
          <a:xfrm flipH="false" flipV="false" rot="0">
            <a:off x="12190076" y="5825930"/>
            <a:ext cx="1016732" cy="818935"/>
          </a:xfrm>
          <a:custGeom>
            <a:avLst/>
            <a:gdLst/>
            <a:ahLst/>
            <a:cxnLst/>
            <a:rect r="r" b="b" t="t" l="l"/>
            <a:pathLst>
              <a:path h="818935" w="1016732">
                <a:moveTo>
                  <a:pt x="0" y="0"/>
                </a:moveTo>
                <a:lnTo>
                  <a:pt x="1016732" y="0"/>
                </a:lnTo>
                <a:lnTo>
                  <a:pt x="1016732" y="818935"/>
                </a:lnTo>
                <a:lnTo>
                  <a:pt x="0" y="818935"/>
                </a:lnTo>
                <a:lnTo>
                  <a:pt x="0" y="0"/>
                </a:lnTo>
                <a:close/>
              </a:path>
            </a:pathLst>
          </a:custGeom>
          <a:blipFill>
            <a:blip r:embed="rId20">
              <a:extLst>
                <a:ext uri="{96DAC541-7B7A-43D3-8B79-37D633B846F1}">
                  <asvg:svgBlip xmlns:asvg="http://schemas.microsoft.com/office/drawing/2016/SVG/main" r:embed="rId26"/>
                </a:ext>
              </a:extLst>
            </a:blip>
            <a:stretch>
              <a:fillRect l="0" t="0" r="0" b="0"/>
            </a:stretch>
          </a:blipFill>
        </p:spPr>
      </p:sp>
      <p:grpSp>
        <p:nvGrpSpPr>
          <p:cNvPr name="Group 79" id="79"/>
          <p:cNvGrpSpPr/>
          <p:nvPr/>
        </p:nvGrpSpPr>
        <p:grpSpPr>
          <a:xfrm rot="0">
            <a:off x="6947974" y="8674085"/>
            <a:ext cx="1731948" cy="524208"/>
            <a:chOff x="0" y="0"/>
            <a:chExt cx="1943837" cy="588340"/>
          </a:xfrm>
        </p:grpSpPr>
        <p:sp>
          <p:nvSpPr>
            <p:cNvPr name="Freeform 80" id="80"/>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6"/>
              <a:stretch>
                <a:fillRect l="0" t="-7971" r="-7841" b="8"/>
              </a:stretch>
            </a:blipFill>
          </p:spPr>
        </p:sp>
      </p:grpSp>
      <p:grpSp>
        <p:nvGrpSpPr>
          <p:cNvPr name="Group 81" id="81"/>
          <p:cNvGrpSpPr/>
          <p:nvPr/>
        </p:nvGrpSpPr>
        <p:grpSpPr>
          <a:xfrm rot="0">
            <a:off x="9310882" y="8703676"/>
            <a:ext cx="1731948" cy="524208"/>
            <a:chOff x="0" y="0"/>
            <a:chExt cx="1943837" cy="588340"/>
          </a:xfrm>
        </p:grpSpPr>
        <p:sp>
          <p:nvSpPr>
            <p:cNvPr name="Freeform 82" id="82"/>
            <p:cNvSpPr/>
            <p:nvPr/>
          </p:nvSpPr>
          <p:spPr>
            <a:xfrm flipH="false" flipV="false" rot="0">
              <a:off x="0" y="0"/>
              <a:ext cx="1943862" cy="588391"/>
            </a:xfrm>
            <a:custGeom>
              <a:avLst/>
              <a:gdLst/>
              <a:ahLst/>
              <a:cxnLst/>
              <a:rect r="r" b="b" t="t" l="l"/>
              <a:pathLst>
                <a:path h="588391" w="1943862">
                  <a:moveTo>
                    <a:pt x="0" y="0"/>
                  </a:moveTo>
                  <a:lnTo>
                    <a:pt x="1943862" y="0"/>
                  </a:lnTo>
                  <a:lnTo>
                    <a:pt x="1943862" y="588391"/>
                  </a:lnTo>
                  <a:lnTo>
                    <a:pt x="0" y="588391"/>
                  </a:lnTo>
                  <a:lnTo>
                    <a:pt x="0" y="0"/>
                  </a:lnTo>
                  <a:close/>
                </a:path>
              </a:pathLst>
            </a:custGeom>
            <a:blipFill>
              <a:blip r:embed="rId7"/>
              <a:stretch>
                <a:fillRect l="0" t="-7971" r="-7841" b="8"/>
              </a:stretch>
            </a:blipFill>
          </p:spPr>
        </p:sp>
      </p:grpSp>
      <p:grpSp>
        <p:nvGrpSpPr>
          <p:cNvPr name="Group 83" id="83"/>
          <p:cNvGrpSpPr/>
          <p:nvPr/>
        </p:nvGrpSpPr>
        <p:grpSpPr>
          <a:xfrm rot="0">
            <a:off x="11625335" y="8725334"/>
            <a:ext cx="667871" cy="524208"/>
            <a:chOff x="0" y="0"/>
            <a:chExt cx="749579" cy="588340"/>
          </a:xfrm>
        </p:grpSpPr>
        <p:sp>
          <p:nvSpPr>
            <p:cNvPr name="Freeform 84" id="84"/>
            <p:cNvSpPr/>
            <p:nvPr/>
          </p:nvSpPr>
          <p:spPr>
            <a:xfrm flipH="false" flipV="false" rot="0">
              <a:off x="0" y="0"/>
              <a:ext cx="749554" cy="588391"/>
            </a:xfrm>
            <a:custGeom>
              <a:avLst/>
              <a:gdLst/>
              <a:ahLst/>
              <a:cxnLst/>
              <a:rect r="r" b="b" t="t" l="l"/>
              <a:pathLst>
                <a:path h="588391" w="749554">
                  <a:moveTo>
                    <a:pt x="0" y="0"/>
                  </a:moveTo>
                  <a:lnTo>
                    <a:pt x="749554" y="0"/>
                  </a:lnTo>
                  <a:lnTo>
                    <a:pt x="749554" y="588391"/>
                  </a:lnTo>
                  <a:lnTo>
                    <a:pt x="0" y="588391"/>
                  </a:lnTo>
                  <a:lnTo>
                    <a:pt x="0" y="0"/>
                  </a:lnTo>
                  <a:close/>
                </a:path>
              </a:pathLst>
            </a:custGeom>
            <a:blipFill>
              <a:blip r:embed="rId8"/>
              <a:stretch>
                <a:fillRect l="0" t="-7971" r="-179671" b="8"/>
              </a:stretch>
            </a:blipFill>
          </p:spPr>
        </p:sp>
      </p:grpSp>
      <p:grpSp>
        <p:nvGrpSpPr>
          <p:cNvPr name="Group 85" id="85"/>
          <p:cNvGrpSpPr/>
          <p:nvPr/>
        </p:nvGrpSpPr>
        <p:grpSpPr>
          <a:xfrm rot="0">
            <a:off x="13243142" y="8333394"/>
            <a:ext cx="2614895" cy="532038"/>
            <a:chOff x="0" y="0"/>
            <a:chExt cx="2934805" cy="597129"/>
          </a:xfrm>
        </p:grpSpPr>
        <p:sp>
          <p:nvSpPr>
            <p:cNvPr name="Freeform 86" id="86"/>
            <p:cNvSpPr/>
            <p:nvPr/>
          </p:nvSpPr>
          <p:spPr>
            <a:xfrm flipH="false" flipV="false" rot="0">
              <a:off x="0" y="0"/>
              <a:ext cx="2934843" cy="597154"/>
            </a:xfrm>
            <a:custGeom>
              <a:avLst/>
              <a:gdLst/>
              <a:ahLst/>
              <a:cxnLst/>
              <a:rect r="r" b="b" t="t" l="l"/>
              <a:pathLst>
                <a:path h="597154" w="2934843">
                  <a:moveTo>
                    <a:pt x="0" y="0"/>
                  </a:moveTo>
                  <a:lnTo>
                    <a:pt x="2934843" y="0"/>
                  </a:lnTo>
                  <a:lnTo>
                    <a:pt x="2934843" y="597154"/>
                  </a:lnTo>
                  <a:lnTo>
                    <a:pt x="0" y="597154"/>
                  </a:lnTo>
                  <a:lnTo>
                    <a:pt x="0" y="0"/>
                  </a:lnTo>
                  <a:close/>
                </a:path>
              </a:pathLst>
            </a:custGeom>
            <a:blipFill>
              <a:blip r:embed="rId8"/>
              <a:stretch>
                <a:fillRect l="0" t="-30931" r="1" b="-20125"/>
              </a:stretch>
            </a:blipFill>
          </p:spPr>
        </p:sp>
      </p:grpSp>
      <p:grpSp>
        <p:nvGrpSpPr>
          <p:cNvPr name="Group 87" id="87"/>
          <p:cNvGrpSpPr/>
          <p:nvPr/>
        </p:nvGrpSpPr>
        <p:grpSpPr>
          <a:xfrm rot="0">
            <a:off x="13243142" y="8929626"/>
            <a:ext cx="2614895" cy="532038"/>
            <a:chOff x="0" y="0"/>
            <a:chExt cx="2934805" cy="597129"/>
          </a:xfrm>
        </p:grpSpPr>
        <p:sp>
          <p:nvSpPr>
            <p:cNvPr name="Freeform 88" id="88"/>
            <p:cNvSpPr/>
            <p:nvPr/>
          </p:nvSpPr>
          <p:spPr>
            <a:xfrm flipH="false" flipV="false" rot="0">
              <a:off x="0" y="0"/>
              <a:ext cx="2934843" cy="597154"/>
            </a:xfrm>
            <a:custGeom>
              <a:avLst/>
              <a:gdLst/>
              <a:ahLst/>
              <a:cxnLst/>
              <a:rect r="r" b="b" t="t" l="l"/>
              <a:pathLst>
                <a:path h="597154" w="2934843">
                  <a:moveTo>
                    <a:pt x="0" y="0"/>
                  </a:moveTo>
                  <a:lnTo>
                    <a:pt x="2934843" y="0"/>
                  </a:lnTo>
                  <a:lnTo>
                    <a:pt x="2934843" y="597154"/>
                  </a:lnTo>
                  <a:lnTo>
                    <a:pt x="0" y="597154"/>
                  </a:lnTo>
                  <a:lnTo>
                    <a:pt x="0" y="0"/>
                  </a:lnTo>
                  <a:close/>
                </a:path>
              </a:pathLst>
            </a:custGeom>
            <a:blipFill>
              <a:blip r:embed="rId8"/>
              <a:stretch>
                <a:fillRect l="0" t="-30931" r="1" b="-20125"/>
              </a:stretch>
            </a:blipFill>
          </p:spPr>
        </p:sp>
      </p:grpSp>
      <p:grpSp>
        <p:nvGrpSpPr>
          <p:cNvPr name="Group 89" id="89"/>
          <p:cNvGrpSpPr/>
          <p:nvPr/>
        </p:nvGrpSpPr>
        <p:grpSpPr>
          <a:xfrm rot="0">
            <a:off x="3827848" y="839505"/>
            <a:ext cx="4008686" cy="9135481"/>
            <a:chOff x="0" y="0"/>
            <a:chExt cx="3374339" cy="7689850"/>
          </a:xfrm>
        </p:grpSpPr>
        <p:sp>
          <p:nvSpPr>
            <p:cNvPr name="Freeform 90" id="90"/>
            <p:cNvSpPr/>
            <p:nvPr/>
          </p:nvSpPr>
          <p:spPr>
            <a:xfrm flipH="false" flipV="false" rot="0">
              <a:off x="63500" y="63500"/>
              <a:ext cx="1541401" cy="4703191"/>
            </a:xfrm>
            <a:custGeom>
              <a:avLst/>
              <a:gdLst/>
              <a:ahLst/>
              <a:cxnLst/>
              <a:rect r="r" b="b" t="t" l="l"/>
              <a:pathLst>
                <a:path h="4703191" w="1541401">
                  <a:moveTo>
                    <a:pt x="0" y="0"/>
                  </a:moveTo>
                  <a:lnTo>
                    <a:pt x="0" y="4703191"/>
                  </a:lnTo>
                  <a:lnTo>
                    <a:pt x="1541401" y="4703191"/>
                  </a:lnTo>
                  <a:lnTo>
                    <a:pt x="1541401" y="0"/>
                  </a:lnTo>
                  <a:close/>
                </a:path>
              </a:pathLst>
            </a:custGeom>
            <a:solidFill>
              <a:srgbClr val="000000">
                <a:alpha val="0"/>
              </a:srgbClr>
            </a:solidFill>
          </p:spPr>
        </p:sp>
        <p:sp>
          <p:nvSpPr>
            <p:cNvPr name="Freeform 91" id="91"/>
            <p:cNvSpPr/>
            <p:nvPr/>
          </p:nvSpPr>
          <p:spPr>
            <a:xfrm flipH="false" flipV="false" rot="0">
              <a:off x="63500" y="63500"/>
              <a:ext cx="1260477" cy="1816481"/>
            </a:xfrm>
            <a:custGeom>
              <a:avLst/>
              <a:gdLst/>
              <a:ahLst/>
              <a:cxnLst/>
              <a:rect r="r" b="b" t="t" l="l"/>
              <a:pathLst>
                <a:path h="1816481" w="1260477">
                  <a:moveTo>
                    <a:pt x="0" y="0"/>
                  </a:moveTo>
                  <a:lnTo>
                    <a:pt x="0" y="1816481"/>
                  </a:lnTo>
                  <a:lnTo>
                    <a:pt x="1260477" y="1816481"/>
                  </a:lnTo>
                  <a:lnTo>
                    <a:pt x="1260477" y="0"/>
                  </a:lnTo>
                  <a:close/>
                </a:path>
              </a:pathLst>
            </a:custGeom>
            <a:solidFill>
              <a:srgbClr val="000000">
                <a:alpha val="0"/>
              </a:srgbClr>
            </a:solidFill>
          </p:spPr>
        </p:sp>
        <p:sp>
          <p:nvSpPr>
            <p:cNvPr name="Freeform 92" id="92"/>
            <p:cNvSpPr/>
            <p:nvPr/>
          </p:nvSpPr>
          <p:spPr>
            <a:xfrm flipH="false" flipV="false" rot="0">
              <a:off x="1109473" y="1162939"/>
              <a:ext cx="2112013" cy="1984375"/>
            </a:xfrm>
            <a:custGeom>
              <a:avLst/>
              <a:gdLst/>
              <a:ahLst/>
              <a:cxnLst/>
              <a:rect r="r" b="b" t="t" l="l"/>
              <a:pathLst>
                <a:path h="1984375" w="2112013">
                  <a:moveTo>
                    <a:pt x="0" y="1984375"/>
                  </a:moveTo>
                  <a:lnTo>
                    <a:pt x="2112013" y="1984375"/>
                  </a:lnTo>
                  <a:lnTo>
                    <a:pt x="2112013" y="0"/>
                  </a:lnTo>
                  <a:lnTo>
                    <a:pt x="0" y="0"/>
                  </a:lnTo>
                  <a:close/>
                </a:path>
              </a:pathLst>
            </a:custGeom>
            <a:solidFill>
              <a:srgbClr val="000000">
                <a:alpha val="0"/>
              </a:srgbClr>
            </a:solidFill>
          </p:spPr>
        </p:sp>
        <p:sp>
          <p:nvSpPr>
            <p:cNvPr name="Freeform 93" id="93"/>
            <p:cNvSpPr/>
            <p:nvPr/>
          </p:nvSpPr>
          <p:spPr>
            <a:xfrm flipH="false" flipV="false" rot="0">
              <a:off x="1698881" y="2259965"/>
              <a:ext cx="1028193" cy="860679"/>
            </a:xfrm>
            <a:custGeom>
              <a:avLst/>
              <a:gdLst/>
              <a:ahLst/>
              <a:cxnLst/>
              <a:rect r="r" b="b" t="t" l="l"/>
              <a:pathLst>
                <a:path h="860679" w="1028193">
                  <a:moveTo>
                    <a:pt x="0" y="860679"/>
                  </a:moveTo>
                  <a:lnTo>
                    <a:pt x="1028194" y="860679"/>
                  </a:lnTo>
                  <a:lnTo>
                    <a:pt x="1028194" y="0"/>
                  </a:lnTo>
                  <a:lnTo>
                    <a:pt x="0" y="0"/>
                  </a:lnTo>
                  <a:close/>
                </a:path>
              </a:pathLst>
            </a:custGeom>
            <a:solidFill>
              <a:srgbClr val="000000">
                <a:alpha val="0"/>
              </a:srgbClr>
            </a:solidFill>
          </p:spPr>
        </p:sp>
        <p:sp>
          <p:nvSpPr>
            <p:cNvPr name="Freeform 94" id="94"/>
            <p:cNvSpPr/>
            <p:nvPr/>
          </p:nvSpPr>
          <p:spPr>
            <a:xfrm flipH="false" flipV="false" rot="0">
              <a:off x="1756031" y="2789936"/>
              <a:ext cx="882651" cy="930656"/>
            </a:xfrm>
            <a:custGeom>
              <a:avLst/>
              <a:gdLst/>
              <a:ahLst/>
              <a:cxnLst/>
              <a:rect r="r" b="b" t="t" l="l"/>
              <a:pathLst>
                <a:path h="930656" w="882651">
                  <a:moveTo>
                    <a:pt x="0" y="930656"/>
                  </a:moveTo>
                  <a:lnTo>
                    <a:pt x="882652" y="930656"/>
                  </a:lnTo>
                  <a:lnTo>
                    <a:pt x="882652" y="0"/>
                  </a:lnTo>
                  <a:lnTo>
                    <a:pt x="0" y="0"/>
                  </a:lnTo>
                  <a:close/>
                </a:path>
              </a:pathLst>
            </a:custGeom>
            <a:solidFill>
              <a:srgbClr val="000000">
                <a:alpha val="0"/>
              </a:srgbClr>
            </a:solidFill>
          </p:spPr>
        </p:sp>
        <p:sp>
          <p:nvSpPr>
            <p:cNvPr name="Freeform 95" id="95"/>
            <p:cNvSpPr/>
            <p:nvPr/>
          </p:nvSpPr>
          <p:spPr>
            <a:xfrm flipH="false" flipV="false" rot="0">
              <a:off x="1131698" y="3780028"/>
              <a:ext cx="2089788" cy="1934083"/>
            </a:xfrm>
            <a:custGeom>
              <a:avLst/>
              <a:gdLst/>
              <a:ahLst/>
              <a:cxnLst/>
              <a:rect r="r" b="b" t="t" l="l"/>
              <a:pathLst>
                <a:path h="1934083" w="2089788">
                  <a:moveTo>
                    <a:pt x="0" y="1934083"/>
                  </a:moveTo>
                  <a:lnTo>
                    <a:pt x="2089788" y="1934083"/>
                  </a:lnTo>
                  <a:lnTo>
                    <a:pt x="2089788" y="0"/>
                  </a:lnTo>
                  <a:lnTo>
                    <a:pt x="0" y="0"/>
                  </a:lnTo>
                  <a:close/>
                </a:path>
              </a:pathLst>
            </a:custGeom>
            <a:solidFill>
              <a:srgbClr val="000000">
                <a:alpha val="0"/>
              </a:srgbClr>
            </a:solidFill>
          </p:spPr>
        </p:sp>
        <p:sp>
          <p:nvSpPr>
            <p:cNvPr name="Freeform 96" id="96"/>
            <p:cNvSpPr/>
            <p:nvPr/>
          </p:nvSpPr>
          <p:spPr>
            <a:xfrm flipH="false" flipV="false" rot="0">
              <a:off x="1689737" y="3815969"/>
              <a:ext cx="948818" cy="772287"/>
            </a:xfrm>
            <a:custGeom>
              <a:avLst/>
              <a:gdLst/>
              <a:ahLst/>
              <a:cxnLst/>
              <a:rect r="r" b="b" t="t" l="l"/>
              <a:pathLst>
                <a:path h="772287" w="948818">
                  <a:moveTo>
                    <a:pt x="0" y="772287"/>
                  </a:moveTo>
                  <a:lnTo>
                    <a:pt x="948819" y="772287"/>
                  </a:lnTo>
                  <a:lnTo>
                    <a:pt x="948819" y="0"/>
                  </a:lnTo>
                  <a:lnTo>
                    <a:pt x="0" y="0"/>
                  </a:lnTo>
                  <a:close/>
                </a:path>
              </a:pathLst>
            </a:custGeom>
            <a:solidFill>
              <a:srgbClr val="000000">
                <a:alpha val="0"/>
              </a:srgbClr>
            </a:solidFill>
          </p:spPr>
        </p:sp>
        <p:sp>
          <p:nvSpPr>
            <p:cNvPr name="Freeform 97" id="97"/>
            <p:cNvSpPr/>
            <p:nvPr/>
          </p:nvSpPr>
          <p:spPr>
            <a:xfrm flipH="false" flipV="false" rot="0">
              <a:off x="63500" y="4766691"/>
              <a:ext cx="3247394" cy="2859659"/>
            </a:xfrm>
            <a:custGeom>
              <a:avLst/>
              <a:gdLst/>
              <a:ahLst/>
              <a:cxnLst/>
              <a:rect r="r" b="b" t="t" l="l"/>
              <a:pathLst>
                <a:path h="2859659" w="3247394">
                  <a:moveTo>
                    <a:pt x="0" y="0"/>
                  </a:moveTo>
                  <a:lnTo>
                    <a:pt x="0" y="2859659"/>
                  </a:lnTo>
                  <a:lnTo>
                    <a:pt x="3247394" y="2859659"/>
                  </a:lnTo>
                  <a:lnTo>
                    <a:pt x="3247394" y="0"/>
                  </a:lnTo>
                  <a:close/>
                </a:path>
              </a:pathLst>
            </a:custGeom>
            <a:solidFill>
              <a:srgbClr val="000000">
                <a:alpha val="0"/>
              </a:srgbClr>
            </a:solidFill>
          </p:spPr>
        </p:sp>
      </p:grpSp>
      <p:grpSp>
        <p:nvGrpSpPr>
          <p:cNvPr name="Group 98" id="98"/>
          <p:cNvGrpSpPr/>
          <p:nvPr/>
        </p:nvGrpSpPr>
        <p:grpSpPr>
          <a:xfrm rot="0">
            <a:off x="8691283" y="7560378"/>
            <a:ext cx="584633" cy="114740"/>
            <a:chOff x="0" y="0"/>
            <a:chExt cx="492125" cy="96584"/>
          </a:xfrm>
        </p:grpSpPr>
        <p:sp>
          <p:nvSpPr>
            <p:cNvPr name="Freeform 99" id="99"/>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sp>
        <p:nvSpPr>
          <p:cNvPr name="Freeform 100" id="100"/>
          <p:cNvSpPr/>
          <p:nvPr/>
        </p:nvSpPr>
        <p:spPr>
          <a:xfrm flipH="false" flipV="false" rot="0">
            <a:off x="8615842" y="8835378"/>
            <a:ext cx="736998" cy="265612"/>
          </a:xfrm>
          <a:custGeom>
            <a:avLst/>
            <a:gdLst/>
            <a:ahLst/>
            <a:cxnLst/>
            <a:rect r="r" b="b" t="t" l="l"/>
            <a:pathLst>
              <a:path h="265612" w="736998">
                <a:moveTo>
                  <a:pt x="0" y="0"/>
                </a:moveTo>
                <a:lnTo>
                  <a:pt x="736998" y="0"/>
                </a:lnTo>
                <a:lnTo>
                  <a:pt x="736998" y="265612"/>
                </a:lnTo>
                <a:lnTo>
                  <a:pt x="0" y="265612"/>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grpSp>
        <p:nvGrpSpPr>
          <p:cNvPr name="Group 101" id="101"/>
          <p:cNvGrpSpPr/>
          <p:nvPr/>
        </p:nvGrpSpPr>
        <p:grpSpPr>
          <a:xfrm rot="0">
            <a:off x="8712896" y="2087540"/>
            <a:ext cx="584633" cy="114740"/>
            <a:chOff x="0" y="0"/>
            <a:chExt cx="492125" cy="96584"/>
          </a:xfrm>
        </p:grpSpPr>
        <p:sp>
          <p:nvSpPr>
            <p:cNvPr name="Freeform 102" id="102"/>
            <p:cNvSpPr/>
            <p:nvPr/>
          </p:nvSpPr>
          <p:spPr>
            <a:xfrm flipH="false" flipV="false" rot="0">
              <a:off x="0" y="0"/>
              <a:ext cx="492128" cy="96524"/>
            </a:xfrm>
            <a:custGeom>
              <a:avLst/>
              <a:gdLst/>
              <a:ahLst/>
              <a:cxnLst/>
              <a:rect r="r" b="b" t="t" l="l"/>
              <a:pathLst>
                <a:path h="96524" w="492128">
                  <a:moveTo>
                    <a:pt x="0" y="96524"/>
                  </a:moveTo>
                  <a:lnTo>
                    <a:pt x="492128" y="96524"/>
                  </a:lnTo>
                  <a:lnTo>
                    <a:pt x="492128" y="0"/>
                  </a:lnTo>
                  <a:lnTo>
                    <a:pt x="0" y="0"/>
                  </a:lnTo>
                  <a:close/>
                </a:path>
              </a:pathLst>
            </a:custGeom>
            <a:solidFill>
              <a:srgbClr val="000000">
                <a:alpha val="0"/>
              </a:srgbClr>
            </a:solidFill>
          </p:spPr>
        </p:sp>
      </p:grpSp>
      <p:grpSp>
        <p:nvGrpSpPr>
          <p:cNvPr name="Group 103" id="103"/>
          <p:cNvGrpSpPr/>
          <p:nvPr/>
        </p:nvGrpSpPr>
        <p:grpSpPr>
          <a:xfrm rot="0">
            <a:off x="8712896" y="3472437"/>
            <a:ext cx="584633" cy="114740"/>
            <a:chOff x="0" y="0"/>
            <a:chExt cx="492125" cy="96584"/>
          </a:xfrm>
        </p:grpSpPr>
        <p:sp>
          <p:nvSpPr>
            <p:cNvPr name="Freeform 104" id="104"/>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grpSp>
        <p:nvGrpSpPr>
          <p:cNvPr name="Group 105" id="105"/>
          <p:cNvGrpSpPr/>
          <p:nvPr/>
        </p:nvGrpSpPr>
        <p:grpSpPr>
          <a:xfrm rot="0">
            <a:off x="8724211" y="4856610"/>
            <a:ext cx="584633" cy="114740"/>
            <a:chOff x="0" y="0"/>
            <a:chExt cx="492125" cy="96584"/>
          </a:xfrm>
        </p:grpSpPr>
        <p:sp>
          <p:nvSpPr>
            <p:cNvPr name="Freeform 106" id="106"/>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grpSp>
        <p:nvGrpSpPr>
          <p:cNvPr name="Group 107" id="107"/>
          <p:cNvGrpSpPr/>
          <p:nvPr/>
        </p:nvGrpSpPr>
        <p:grpSpPr>
          <a:xfrm rot="0">
            <a:off x="8724211" y="6275455"/>
            <a:ext cx="584633" cy="114740"/>
            <a:chOff x="0" y="0"/>
            <a:chExt cx="492125" cy="96584"/>
          </a:xfrm>
        </p:grpSpPr>
        <p:sp>
          <p:nvSpPr>
            <p:cNvPr name="Freeform 108" id="108"/>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grpSp>
        <p:nvGrpSpPr>
          <p:cNvPr name="Group 109" id="109"/>
          <p:cNvGrpSpPr/>
          <p:nvPr/>
        </p:nvGrpSpPr>
        <p:grpSpPr>
          <a:xfrm rot="0">
            <a:off x="11012402" y="7638784"/>
            <a:ext cx="584633" cy="114740"/>
            <a:chOff x="0" y="0"/>
            <a:chExt cx="492125" cy="96584"/>
          </a:xfrm>
        </p:grpSpPr>
        <p:sp>
          <p:nvSpPr>
            <p:cNvPr name="Freeform 110" id="110"/>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grpSp>
        <p:nvGrpSpPr>
          <p:cNvPr name="Group 111" id="111"/>
          <p:cNvGrpSpPr/>
          <p:nvPr/>
        </p:nvGrpSpPr>
        <p:grpSpPr>
          <a:xfrm rot="0">
            <a:off x="11026376" y="2094929"/>
            <a:ext cx="584633" cy="114740"/>
            <a:chOff x="0" y="0"/>
            <a:chExt cx="492125" cy="96584"/>
          </a:xfrm>
        </p:grpSpPr>
        <p:sp>
          <p:nvSpPr>
            <p:cNvPr name="Freeform 112" id="112"/>
            <p:cNvSpPr/>
            <p:nvPr/>
          </p:nvSpPr>
          <p:spPr>
            <a:xfrm flipH="false" flipV="false" rot="0">
              <a:off x="0" y="0"/>
              <a:ext cx="492128" cy="96524"/>
            </a:xfrm>
            <a:custGeom>
              <a:avLst/>
              <a:gdLst/>
              <a:ahLst/>
              <a:cxnLst/>
              <a:rect r="r" b="b" t="t" l="l"/>
              <a:pathLst>
                <a:path h="96524" w="492128">
                  <a:moveTo>
                    <a:pt x="0" y="96524"/>
                  </a:moveTo>
                  <a:lnTo>
                    <a:pt x="492128" y="96524"/>
                  </a:lnTo>
                  <a:lnTo>
                    <a:pt x="492128" y="0"/>
                  </a:lnTo>
                  <a:lnTo>
                    <a:pt x="0" y="0"/>
                  </a:lnTo>
                  <a:close/>
                </a:path>
              </a:pathLst>
            </a:custGeom>
            <a:solidFill>
              <a:srgbClr val="000000">
                <a:alpha val="0"/>
              </a:srgbClr>
            </a:solidFill>
          </p:spPr>
        </p:sp>
      </p:grpSp>
      <p:grpSp>
        <p:nvGrpSpPr>
          <p:cNvPr name="Group 113" id="113"/>
          <p:cNvGrpSpPr/>
          <p:nvPr/>
        </p:nvGrpSpPr>
        <p:grpSpPr>
          <a:xfrm rot="0">
            <a:off x="11026376" y="3498950"/>
            <a:ext cx="584633" cy="114740"/>
            <a:chOff x="0" y="0"/>
            <a:chExt cx="492125" cy="96584"/>
          </a:xfrm>
        </p:grpSpPr>
        <p:sp>
          <p:nvSpPr>
            <p:cNvPr name="Freeform 114" id="114"/>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grpSp>
        <p:nvGrpSpPr>
          <p:cNvPr name="Group 115" id="115"/>
          <p:cNvGrpSpPr/>
          <p:nvPr/>
        </p:nvGrpSpPr>
        <p:grpSpPr>
          <a:xfrm rot="0">
            <a:off x="11026376" y="4902970"/>
            <a:ext cx="584633" cy="114740"/>
            <a:chOff x="0" y="0"/>
            <a:chExt cx="492125" cy="96584"/>
          </a:xfrm>
        </p:grpSpPr>
        <p:sp>
          <p:nvSpPr>
            <p:cNvPr name="Freeform 116" id="116"/>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grpSp>
        <p:nvGrpSpPr>
          <p:cNvPr name="Group 117" id="117"/>
          <p:cNvGrpSpPr/>
          <p:nvPr/>
        </p:nvGrpSpPr>
        <p:grpSpPr>
          <a:xfrm rot="0">
            <a:off x="11026376" y="6307003"/>
            <a:ext cx="584633" cy="114740"/>
            <a:chOff x="0" y="0"/>
            <a:chExt cx="492125" cy="96584"/>
          </a:xfrm>
        </p:grpSpPr>
        <p:sp>
          <p:nvSpPr>
            <p:cNvPr name="Freeform 118" id="118"/>
            <p:cNvSpPr/>
            <p:nvPr/>
          </p:nvSpPr>
          <p:spPr>
            <a:xfrm flipH="false" flipV="false" rot="0">
              <a:off x="0" y="0"/>
              <a:ext cx="492128" cy="96525"/>
            </a:xfrm>
            <a:custGeom>
              <a:avLst/>
              <a:gdLst/>
              <a:ahLst/>
              <a:cxnLst/>
              <a:rect r="r" b="b" t="t" l="l"/>
              <a:pathLst>
                <a:path h="96525" w="492128">
                  <a:moveTo>
                    <a:pt x="0" y="96525"/>
                  </a:moveTo>
                  <a:lnTo>
                    <a:pt x="492128" y="96525"/>
                  </a:lnTo>
                  <a:lnTo>
                    <a:pt x="492128" y="0"/>
                  </a:lnTo>
                  <a:lnTo>
                    <a:pt x="0" y="0"/>
                  </a:lnTo>
                  <a:close/>
                </a:path>
              </a:pathLst>
            </a:custGeom>
            <a:solidFill>
              <a:srgbClr val="000000">
                <a:alpha val="0"/>
              </a:srgbClr>
            </a:solidFill>
          </p:spPr>
        </p:sp>
      </p:grpSp>
      <p:sp>
        <p:nvSpPr>
          <p:cNvPr name="Freeform 119" id="119"/>
          <p:cNvSpPr/>
          <p:nvPr/>
        </p:nvSpPr>
        <p:spPr>
          <a:xfrm flipH="false" flipV="false" rot="0">
            <a:off x="10969889" y="8913784"/>
            <a:ext cx="737892" cy="265612"/>
          </a:xfrm>
          <a:custGeom>
            <a:avLst/>
            <a:gdLst/>
            <a:ahLst/>
            <a:cxnLst/>
            <a:rect r="r" b="b" t="t" l="l"/>
            <a:pathLst>
              <a:path h="265612" w="737892">
                <a:moveTo>
                  <a:pt x="0" y="0"/>
                </a:moveTo>
                <a:lnTo>
                  <a:pt x="737892" y="0"/>
                </a:lnTo>
                <a:lnTo>
                  <a:pt x="737892" y="265612"/>
                </a:lnTo>
                <a:lnTo>
                  <a:pt x="0" y="265612"/>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grpSp>
        <p:nvGrpSpPr>
          <p:cNvPr name="Group 120" id="120"/>
          <p:cNvGrpSpPr/>
          <p:nvPr/>
        </p:nvGrpSpPr>
        <p:grpSpPr>
          <a:xfrm rot="0">
            <a:off x="12135795" y="7075424"/>
            <a:ext cx="1075189" cy="960222"/>
            <a:chOff x="0" y="0"/>
            <a:chExt cx="905053" cy="808266"/>
          </a:xfrm>
        </p:grpSpPr>
        <p:sp>
          <p:nvSpPr>
            <p:cNvPr name="Freeform 121" id="121"/>
            <p:cNvSpPr/>
            <p:nvPr/>
          </p:nvSpPr>
          <p:spPr>
            <a:xfrm flipH="false" flipV="false" rot="0">
              <a:off x="63500" y="63500"/>
              <a:ext cx="766831" cy="445006"/>
            </a:xfrm>
            <a:custGeom>
              <a:avLst/>
              <a:gdLst/>
              <a:ahLst/>
              <a:cxnLst/>
              <a:rect r="r" b="b" t="t" l="l"/>
              <a:pathLst>
                <a:path h="445006" w="766831">
                  <a:moveTo>
                    <a:pt x="0" y="445006"/>
                  </a:moveTo>
                  <a:lnTo>
                    <a:pt x="766831" y="445006"/>
                  </a:lnTo>
                  <a:lnTo>
                    <a:pt x="766831" y="0"/>
                  </a:lnTo>
                  <a:lnTo>
                    <a:pt x="0" y="0"/>
                  </a:lnTo>
                  <a:close/>
                </a:path>
              </a:pathLst>
            </a:custGeom>
            <a:solidFill>
              <a:srgbClr val="000000">
                <a:alpha val="0"/>
              </a:srgbClr>
            </a:solidFill>
          </p:spPr>
        </p:sp>
        <p:sp>
          <p:nvSpPr>
            <p:cNvPr name="Freeform 122" id="122"/>
            <p:cNvSpPr/>
            <p:nvPr/>
          </p:nvSpPr>
          <p:spPr>
            <a:xfrm flipH="false" flipV="false" rot="0">
              <a:off x="70612" y="404875"/>
              <a:ext cx="770895" cy="339851"/>
            </a:xfrm>
            <a:custGeom>
              <a:avLst/>
              <a:gdLst/>
              <a:ahLst/>
              <a:cxnLst/>
              <a:rect r="r" b="b" t="t" l="l"/>
              <a:pathLst>
                <a:path h="339851" w="770895">
                  <a:moveTo>
                    <a:pt x="0" y="339850"/>
                  </a:moveTo>
                  <a:lnTo>
                    <a:pt x="770895" y="339850"/>
                  </a:lnTo>
                  <a:lnTo>
                    <a:pt x="770895" y="0"/>
                  </a:lnTo>
                  <a:lnTo>
                    <a:pt x="0" y="0"/>
                  </a:lnTo>
                  <a:close/>
                </a:path>
              </a:pathLst>
            </a:custGeom>
            <a:solidFill>
              <a:srgbClr val="000000">
                <a:alpha val="0"/>
              </a:srgbClr>
            </a:solidFill>
          </p:spPr>
        </p:sp>
      </p:grpSp>
      <p:grpSp>
        <p:nvGrpSpPr>
          <p:cNvPr name="Group 123" id="123"/>
          <p:cNvGrpSpPr/>
          <p:nvPr/>
        </p:nvGrpSpPr>
        <p:grpSpPr>
          <a:xfrm rot="0">
            <a:off x="12149781" y="4381886"/>
            <a:ext cx="1075189" cy="960222"/>
            <a:chOff x="0" y="0"/>
            <a:chExt cx="905053" cy="808266"/>
          </a:xfrm>
        </p:grpSpPr>
        <p:sp>
          <p:nvSpPr>
            <p:cNvPr name="Freeform 124" id="124"/>
            <p:cNvSpPr/>
            <p:nvPr/>
          </p:nvSpPr>
          <p:spPr>
            <a:xfrm flipH="false" flipV="false" rot="0">
              <a:off x="63500" y="63500"/>
              <a:ext cx="766831" cy="445006"/>
            </a:xfrm>
            <a:custGeom>
              <a:avLst/>
              <a:gdLst/>
              <a:ahLst/>
              <a:cxnLst/>
              <a:rect r="r" b="b" t="t" l="l"/>
              <a:pathLst>
                <a:path h="445006" w="766831">
                  <a:moveTo>
                    <a:pt x="0" y="445006"/>
                  </a:moveTo>
                  <a:lnTo>
                    <a:pt x="766831" y="445006"/>
                  </a:lnTo>
                  <a:lnTo>
                    <a:pt x="766831" y="0"/>
                  </a:lnTo>
                  <a:lnTo>
                    <a:pt x="0" y="0"/>
                  </a:lnTo>
                  <a:close/>
                </a:path>
              </a:pathLst>
            </a:custGeom>
            <a:solidFill>
              <a:srgbClr val="000000">
                <a:alpha val="0"/>
              </a:srgbClr>
            </a:solidFill>
          </p:spPr>
        </p:sp>
        <p:sp>
          <p:nvSpPr>
            <p:cNvPr name="Freeform 125" id="125"/>
            <p:cNvSpPr/>
            <p:nvPr/>
          </p:nvSpPr>
          <p:spPr>
            <a:xfrm flipH="false" flipV="false" rot="0">
              <a:off x="70612" y="404874"/>
              <a:ext cx="770895" cy="339851"/>
            </a:xfrm>
            <a:custGeom>
              <a:avLst/>
              <a:gdLst/>
              <a:ahLst/>
              <a:cxnLst/>
              <a:rect r="r" b="b" t="t" l="l"/>
              <a:pathLst>
                <a:path h="339851" w="770895">
                  <a:moveTo>
                    <a:pt x="0" y="339851"/>
                  </a:moveTo>
                  <a:lnTo>
                    <a:pt x="770895" y="339851"/>
                  </a:lnTo>
                  <a:lnTo>
                    <a:pt x="770895" y="0"/>
                  </a:lnTo>
                  <a:lnTo>
                    <a:pt x="0" y="0"/>
                  </a:lnTo>
                  <a:close/>
                </a:path>
              </a:pathLst>
            </a:custGeom>
            <a:solidFill>
              <a:srgbClr val="000000">
                <a:alpha val="0"/>
              </a:srgbClr>
            </a:solidFill>
          </p:spPr>
        </p:sp>
      </p:grpSp>
      <p:grpSp>
        <p:nvGrpSpPr>
          <p:cNvPr name="Group 126" id="126"/>
          <p:cNvGrpSpPr/>
          <p:nvPr/>
        </p:nvGrpSpPr>
        <p:grpSpPr>
          <a:xfrm rot="0">
            <a:off x="12151569" y="5745691"/>
            <a:ext cx="1075189" cy="960222"/>
            <a:chOff x="0" y="0"/>
            <a:chExt cx="905053" cy="808266"/>
          </a:xfrm>
        </p:grpSpPr>
        <p:sp>
          <p:nvSpPr>
            <p:cNvPr name="Freeform 127" id="127"/>
            <p:cNvSpPr/>
            <p:nvPr/>
          </p:nvSpPr>
          <p:spPr>
            <a:xfrm flipH="false" flipV="false" rot="0">
              <a:off x="63500" y="63500"/>
              <a:ext cx="766831" cy="445006"/>
            </a:xfrm>
            <a:custGeom>
              <a:avLst/>
              <a:gdLst/>
              <a:ahLst/>
              <a:cxnLst/>
              <a:rect r="r" b="b" t="t" l="l"/>
              <a:pathLst>
                <a:path h="445006" w="766831">
                  <a:moveTo>
                    <a:pt x="0" y="445006"/>
                  </a:moveTo>
                  <a:lnTo>
                    <a:pt x="766831" y="445006"/>
                  </a:lnTo>
                  <a:lnTo>
                    <a:pt x="766831" y="0"/>
                  </a:lnTo>
                  <a:lnTo>
                    <a:pt x="0" y="0"/>
                  </a:lnTo>
                  <a:close/>
                </a:path>
              </a:pathLst>
            </a:custGeom>
            <a:solidFill>
              <a:srgbClr val="000000">
                <a:alpha val="0"/>
              </a:srgbClr>
            </a:solidFill>
          </p:spPr>
        </p:sp>
        <p:sp>
          <p:nvSpPr>
            <p:cNvPr name="Freeform 128" id="128"/>
            <p:cNvSpPr/>
            <p:nvPr/>
          </p:nvSpPr>
          <p:spPr>
            <a:xfrm flipH="false" flipV="false" rot="0">
              <a:off x="70612" y="404874"/>
              <a:ext cx="770895" cy="339851"/>
            </a:xfrm>
            <a:custGeom>
              <a:avLst/>
              <a:gdLst/>
              <a:ahLst/>
              <a:cxnLst/>
              <a:rect r="r" b="b" t="t" l="l"/>
              <a:pathLst>
                <a:path h="339851" w="770895">
                  <a:moveTo>
                    <a:pt x="0" y="339851"/>
                  </a:moveTo>
                  <a:lnTo>
                    <a:pt x="770895" y="339851"/>
                  </a:lnTo>
                  <a:lnTo>
                    <a:pt x="770895" y="0"/>
                  </a:lnTo>
                  <a:lnTo>
                    <a:pt x="0" y="0"/>
                  </a:lnTo>
                  <a:close/>
                </a:path>
              </a:pathLst>
            </a:custGeom>
            <a:solidFill>
              <a:srgbClr val="000000">
                <a:alpha val="0"/>
              </a:srgbClr>
            </a:solidFill>
          </p:spPr>
        </p:sp>
      </p:grpSp>
      <p:sp>
        <p:nvSpPr>
          <p:cNvPr name="Freeform 129" id="129"/>
          <p:cNvSpPr/>
          <p:nvPr/>
        </p:nvSpPr>
        <p:spPr>
          <a:xfrm flipH="false" flipV="false" rot="0">
            <a:off x="12168723" y="8425854"/>
            <a:ext cx="1075189" cy="960222"/>
          </a:xfrm>
          <a:custGeom>
            <a:avLst/>
            <a:gdLst/>
            <a:ahLst/>
            <a:cxnLst/>
            <a:rect r="r" b="b" t="t" l="l"/>
            <a:pathLst>
              <a:path h="960222" w="1075189">
                <a:moveTo>
                  <a:pt x="0" y="0"/>
                </a:moveTo>
                <a:lnTo>
                  <a:pt x="1075189" y="0"/>
                </a:lnTo>
                <a:lnTo>
                  <a:pt x="1075189" y="960222"/>
                </a:lnTo>
                <a:lnTo>
                  <a:pt x="0" y="960222"/>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grpSp>
        <p:nvGrpSpPr>
          <p:cNvPr name="Group 130" id="130"/>
          <p:cNvGrpSpPr/>
          <p:nvPr/>
        </p:nvGrpSpPr>
        <p:grpSpPr>
          <a:xfrm rot="0">
            <a:off x="12143150" y="839505"/>
            <a:ext cx="4543033" cy="3113043"/>
            <a:chOff x="0" y="0"/>
            <a:chExt cx="3824122" cy="2620416"/>
          </a:xfrm>
        </p:grpSpPr>
        <p:sp>
          <p:nvSpPr>
            <p:cNvPr name="Freeform 131" id="131"/>
            <p:cNvSpPr/>
            <p:nvPr/>
          </p:nvSpPr>
          <p:spPr>
            <a:xfrm flipH="false" flipV="false" rot="0">
              <a:off x="440817" y="63500"/>
              <a:ext cx="3319778" cy="2096259"/>
            </a:xfrm>
            <a:custGeom>
              <a:avLst/>
              <a:gdLst/>
              <a:ahLst/>
              <a:cxnLst/>
              <a:rect r="r" b="b" t="t" l="l"/>
              <a:pathLst>
                <a:path h="2096259" w="3319778">
                  <a:moveTo>
                    <a:pt x="0" y="0"/>
                  </a:moveTo>
                  <a:lnTo>
                    <a:pt x="0" y="2096259"/>
                  </a:lnTo>
                  <a:lnTo>
                    <a:pt x="3319777" y="2096259"/>
                  </a:lnTo>
                  <a:lnTo>
                    <a:pt x="3319777" y="0"/>
                  </a:lnTo>
                  <a:close/>
                </a:path>
              </a:pathLst>
            </a:custGeom>
            <a:solidFill>
              <a:srgbClr val="000000">
                <a:alpha val="0"/>
              </a:srgbClr>
            </a:solidFill>
          </p:spPr>
        </p:sp>
        <p:sp>
          <p:nvSpPr>
            <p:cNvPr name="Freeform 132" id="132"/>
            <p:cNvSpPr/>
            <p:nvPr/>
          </p:nvSpPr>
          <p:spPr>
            <a:xfrm flipH="false" flipV="false" rot="0">
              <a:off x="69088" y="727328"/>
              <a:ext cx="766826" cy="445007"/>
            </a:xfrm>
            <a:custGeom>
              <a:avLst/>
              <a:gdLst/>
              <a:ahLst/>
              <a:cxnLst/>
              <a:rect r="r" b="b" t="t" l="l"/>
              <a:pathLst>
                <a:path h="445007" w="766826">
                  <a:moveTo>
                    <a:pt x="0" y="445007"/>
                  </a:moveTo>
                  <a:lnTo>
                    <a:pt x="766826" y="445007"/>
                  </a:lnTo>
                  <a:lnTo>
                    <a:pt x="766826" y="0"/>
                  </a:lnTo>
                  <a:lnTo>
                    <a:pt x="0" y="0"/>
                  </a:lnTo>
                  <a:close/>
                </a:path>
              </a:pathLst>
            </a:custGeom>
            <a:solidFill>
              <a:srgbClr val="000000">
                <a:alpha val="0"/>
              </a:srgbClr>
            </a:solidFill>
          </p:spPr>
        </p:sp>
        <p:sp>
          <p:nvSpPr>
            <p:cNvPr name="Freeform 133" id="133"/>
            <p:cNvSpPr/>
            <p:nvPr/>
          </p:nvSpPr>
          <p:spPr>
            <a:xfrm flipH="false" flipV="false" rot="0">
              <a:off x="76200" y="1068703"/>
              <a:ext cx="770890" cy="339978"/>
            </a:xfrm>
            <a:custGeom>
              <a:avLst/>
              <a:gdLst/>
              <a:ahLst/>
              <a:cxnLst/>
              <a:rect r="r" b="b" t="t" l="l"/>
              <a:pathLst>
                <a:path h="339978" w="770890">
                  <a:moveTo>
                    <a:pt x="0" y="339979"/>
                  </a:moveTo>
                  <a:lnTo>
                    <a:pt x="770889" y="339979"/>
                  </a:lnTo>
                  <a:lnTo>
                    <a:pt x="770889" y="0"/>
                  </a:lnTo>
                  <a:lnTo>
                    <a:pt x="0" y="0"/>
                  </a:lnTo>
                  <a:close/>
                </a:path>
              </a:pathLst>
            </a:custGeom>
            <a:solidFill>
              <a:srgbClr val="000000">
                <a:alpha val="0"/>
              </a:srgbClr>
            </a:solidFill>
          </p:spPr>
        </p:sp>
        <p:sp>
          <p:nvSpPr>
            <p:cNvPr name="Freeform 134" id="134"/>
            <p:cNvSpPr/>
            <p:nvPr/>
          </p:nvSpPr>
          <p:spPr>
            <a:xfrm flipH="false" flipV="false" rot="0">
              <a:off x="63500" y="1875660"/>
              <a:ext cx="766826" cy="445007"/>
            </a:xfrm>
            <a:custGeom>
              <a:avLst/>
              <a:gdLst/>
              <a:ahLst/>
              <a:cxnLst/>
              <a:rect r="r" b="b" t="t" l="l"/>
              <a:pathLst>
                <a:path h="445007" w="766826">
                  <a:moveTo>
                    <a:pt x="0" y="445007"/>
                  </a:moveTo>
                  <a:lnTo>
                    <a:pt x="766825" y="445007"/>
                  </a:lnTo>
                  <a:lnTo>
                    <a:pt x="766825" y="0"/>
                  </a:lnTo>
                  <a:lnTo>
                    <a:pt x="0" y="0"/>
                  </a:lnTo>
                  <a:close/>
                </a:path>
              </a:pathLst>
            </a:custGeom>
            <a:solidFill>
              <a:srgbClr val="000000">
                <a:alpha val="0"/>
              </a:srgbClr>
            </a:solidFill>
          </p:spPr>
        </p:sp>
        <p:sp>
          <p:nvSpPr>
            <p:cNvPr name="Freeform 135" id="135"/>
            <p:cNvSpPr/>
            <p:nvPr/>
          </p:nvSpPr>
          <p:spPr>
            <a:xfrm flipH="false" flipV="false" rot="0">
              <a:off x="70612" y="2216909"/>
              <a:ext cx="770890" cy="339978"/>
            </a:xfrm>
            <a:custGeom>
              <a:avLst/>
              <a:gdLst/>
              <a:ahLst/>
              <a:cxnLst/>
              <a:rect r="r" b="b" t="t" l="l"/>
              <a:pathLst>
                <a:path h="339978" w="770890">
                  <a:moveTo>
                    <a:pt x="0" y="339978"/>
                  </a:moveTo>
                  <a:lnTo>
                    <a:pt x="770890" y="339978"/>
                  </a:lnTo>
                  <a:lnTo>
                    <a:pt x="770890" y="0"/>
                  </a:lnTo>
                  <a:lnTo>
                    <a:pt x="0" y="0"/>
                  </a:lnTo>
                  <a:close/>
                </a:path>
              </a:pathLst>
            </a:custGeom>
            <a:solidFill>
              <a:srgbClr val="000000">
                <a:alpha val="0"/>
              </a:srgbClr>
            </a:solidFill>
          </p:spPr>
        </p:sp>
      </p:grpSp>
      <p:grpSp>
        <p:nvGrpSpPr>
          <p:cNvPr name="Group 136" id="136"/>
          <p:cNvGrpSpPr/>
          <p:nvPr/>
        </p:nvGrpSpPr>
        <p:grpSpPr>
          <a:xfrm rot="0">
            <a:off x="14064906" y="4054264"/>
            <a:ext cx="2545836" cy="2709358"/>
            <a:chOff x="0" y="0"/>
            <a:chExt cx="2142973" cy="2280615"/>
          </a:xfrm>
        </p:grpSpPr>
        <p:sp>
          <p:nvSpPr>
            <p:cNvPr name="Freeform 137" id="137"/>
            <p:cNvSpPr/>
            <p:nvPr/>
          </p:nvSpPr>
          <p:spPr>
            <a:xfrm flipH="false" flipV="false" rot="0">
              <a:off x="0" y="0"/>
              <a:ext cx="2142996" cy="2280666"/>
            </a:xfrm>
            <a:custGeom>
              <a:avLst/>
              <a:gdLst/>
              <a:ahLst/>
              <a:cxnLst/>
              <a:rect r="r" b="b" t="t" l="l"/>
              <a:pathLst>
                <a:path h="2280666" w="2142996">
                  <a:moveTo>
                    <a:pt x="0" y="0"/>
                  </a:moveTo>
                  <a:lnTo>
                    <a:pt x="0" y="2280666"/>
                  </a:lnTo>
                  <a:lnTo>
                    <a:pt x="2142996" y="2280666"/>
                  </a:lnTo>
                  <a:lnTo>
                    <a:pt x="2142996" y="0"/>
                  </a:lnTo>
                  <a:close/>
                </a:path>
              </a:pathLst>
            </a:custGeom>
            <a:solidFill>
              <a:srgbClr val="000000">
                <a:alpha val="0"/>
              </a:srgbClr>
            </a:solidFill>
          </p:spPr>
        </p:sp>
      </p:grpSp>
      <p:grpSp>
        <p:nvGrpSpPr>
          <p:cNvPr name="Group 138" id="138"/>
          <p:cNvGrpSpPr/>
          <p:nvPr/>
        </p:nvGrpSpPr>
        <p:grpSpPr>
          <a:xfrm rot="0">
            <a:off x="14082490" y="8522648"/>
            <a:ext cx="2528251" cy="1376908"/>
            <a:chOff x="0" y="0"/>
            <a:chExt cx="2128177" cy="1159027"/>
          </a:xfrm>
        </p:grpSpPr>
        <p:sp>
          <p:nvSpPr>
            <p:cNvPr name="Freeform 139" id="139"/>
            <p:cNvSpPr/>
            <p:nvPr/>
          </p:nvSpPr>
          <p:spPr>
            <a:xfrm flipH="false" flipV="false" rot="0">
              <a:off x="0" y="0"/>
              <a:ext cx="2128143" cy="1159006"/>
            </a:xfrm>
            <a:custGeom>
              <a:avLst/>
              <a:gdLst/>
              <a:ahLst/>
              <a:cxnLst/>
              <a:rect r="r" b="b" t="t" l="l"/>
              <a:pathLst>
                <a:path h="1159006" w="2128143">
                  <a:moveTo>
                    <a:pt x="0" y="0"/>
                  </a:moveTo>
                  <a:lnTo>
                    <a:pt x="0" y="1159006"/>
                  </a:lnTo>
                  <a:lnTo>
                    <a:pt x="2128143" y="1159006"/>
                  </a:lnTo>
                  <a:lnTo>
                    <a:pt x="2128143" y="0"/>
                  </a:lnTo>
                  <a:close/>
                </a:path>
              </a:pathLst>
            </a:custGeom>
            <a:solidFill>
              <a:srgbClr val="000000">
                <a:alpha val="0"/>
              </a:srgbClr>
            </a:solidFill>
          </p:spPr>
        </p:sp>
      </p:grpSp>
      <p:sp>
        <p:nvSpPr>
          <p:cNvPr name="TextBox 140" id="140"/>
          <p:cNvSpPr txBox="true"/>
          <p:nvPr/>
        </p:nvSpPr>
        <p:spPr>
          <a:xfrm rot="0">
            <a:off x="4803515" y="5401452"/>
            <a:ext cx="1068218" cy="492756"/>
          </a:xfrm>
          <a:prstGeom prst="rect">
            <a:avLst/>
          </a:prstGeom>
        </p:spPr>
        <p:txBody>
          <a:bodyPr anchor="t" rtlCol="false" tIns="0" lIns="0" bIns="0" rIns="0">
            <a:spAutoFit/>
          </a:bodyPr>
          <a:lstStyle/>
          <a:p>
            <a:pPr algn="ctr">
              <a:lnSpc>
                <a:spcPts val="1960"/>
              </a:lnSpc>
            </a:pPr>
            <a:r>
              <a:rPr lang="en-US" b="true" sz="1426">
                <a:solidFill>
                  <a:srgbClr val="000000"/>
                </a:solidFill>
                <a:latin typeface="Canva Sans Bold"/>
                <a:ea typeface="Canva Sans Bold"/>
                <a:cs typeface="Canva Sans Bold"/>
                <a:sym typeface="Canva Sans Bold"/>
              </a:rPr>
              <a:t>REZULTATE NAȚIONALE</a:t>
            </a:r>
          </a:p>
        </p:txBody>
      </p:sp>
      <p:sp>
        <p:nvSpPr>
          <p:cNvPr name="TextBox 141" id="141"/>
          <p:cNvSpPr txBox="true"/>
          <p:nvPr/>
        </p:nvSpPr>
        <p:spPr>
          <a:xfrm rot="0">
            <a:off x="7478745" y="3377957"/>
            <a:ext cx="749423" cy="243722"/>
          </a:xfrm>
          <a:prstGeom prst="rect">
            <a:avLst/>
          </a:prstGeom>
        </p:spPr>
        <p:txBody>
          <a:bodyPr anchor="t" rtlCol="false" tIns="0" lIns="0" bIns="0" rIns="0">
            <a:spAutoFit/>
          </a:bodyPr>
          <a:lstStyle/>
          <a:p>
            <a:pPr algn="l">
              <a:lnSpc>
                <a:spcPts val="1996"/>
              </a:lnSpc>
            </a:pPr>
            <a:r>
              <a:rPr lang="en-US" sz="1426">
                <a:solidFill>
                  <a:srgbClr val="000000"/>
                </a:solidFill>
                <a:latin typeface="Canva Sans"/>
                <a:ea typeface="Canva Sans"/>
                <a:cs typeface="Canva Sans"/>
                <a:sym typeface="Canva Sans"/>
              </a:rPr>
              <a:t>BRAȘOV</a:t>
            </a:r>
          </a:p>
        </p:txBody>
      </p:sp>
      <p:sp>
        <p:nvSpPr>
          <p:cNvPr name="TextBox 142" id="142"/>
          <p:cNvSpPr txBox="true"/>
          <p:nvPr/>
        </p:nvSpPr>
        <p:spPr>
          <a:xfrm rot="0">
            <a:off x="7454337" y="1962225"/>
            <a:ext cx="799132" cy="243722"/>
          </a:xfrm>
          <a:prstGeom prst="rect">
            <a:avLst/>
          </a:prstGeom>
        </p:spPr>
        <p:txBody>
          <a:bodyPr anchor="t" rtlCol="false" tIns="0" lIns="0" bIns="0" rIns="0">
            <a:spAutoFit/>
          </a:bodyPr>
          <a:lstStyle/>
          <a:p>
            <a:pPr algn="l">
              <a:lnSpc>
                <a:spcPts val="1996"/>
              </a:lnSpc>
            </a:pPr>
            <a:r>
              <a:rPr lang="en-US" sz="1426">
                <a:solidFill>
                  <a:srgbClr val="000000"/>
                </a:solidFill>
                <a:latin typeface="Canva Sans"/>
                <a:ea typeface="Canva Sans"/>
                <a:cs typeface="Canva Sans"/>
                <a:sym typeface="Canva Sans"/>
              </a:rPr>
              <a:t>BISTRIȚA</a:t>
            </a:r>
          </a:p>
        </p:txBody>
      </p:sp>
      <p:sp>
        <p:nvSpPr>
          <p:cNvPr name="TextBox 143" id="143"/>
          <p:cNvSpPr txBox="true"/>
          <p:nvPr/>
        </p:nvSpPr>
        <p:spPr>
          <a:xfrm rot="0">
            <a:off x="7406574" y="4779228"/>
            <a:ext cx="896368" cy="243722"/>
          </a:xfrm>
          <a:prstGeom prst="rect">
            <a:avLst/>
          </a:prstGeom>
        </p:spPr>
        <p:txBody>
          <a:bodyPr anchor="t" rtlCol="false" tIns="0" lIns="0" bIns="0" rIns="0">
            <a:spAutoFit/>
          </a:bodyPr>
          <a:lstStyle/>
          <a:p>
            <a:pPr algn="l">
              <a:lnSpc>
                <a:spcPts val="1996"/>
              </a:lnSpc>
            </a:pPr>
            <a:r>
              <a:rPr lang="en-US" sz="1426">
                <a:solidFill>
                  <a:srgbClr val="000000"/>
                </a:solidFill>
                <a:latin typeface="Canva Sans"/>
                <a:ea typeface="Canva Sans"/>
                <a:cs typeface="Canva Sans"/>
                <a:sym typeface="Canva Sans"/>
              </a:rPr>
              <a:t>CĂLĂRAȘI</a:t>
            </a:r>
          </a:p>
        </p:txBody>
      </p:sp>
      <p:sp>
        <p:nvSpPr>
          <p:cNvPr name="TextBox 144" id="144"/>
          <p:cNvSpPr txBox="true"/>
          <p:nvPr/>
        </p:nvSpPr>
        <p:spPr>
          <a:xfrm rot="0">
            <a:off x="7189891" y="7473717"/>
            <a:ext cx="1309875" cy="243722"/>
          </a:xfrm>
          <a:prstGeom prst="rect">
            <a:avLst/>
          </a:prstGeom>
        </p:spPr>
        <p:txBody>
          <a:bodyPr anchor="t" rtlCol="false" tIns="0" lIns="0" bIns="0" rIns="0">
            <a:spAutoFit/>
          </a:bodyPr>
          <a:lstStyle/>
          <a:p>
            <a:pPr algn="l">
              <a:lnSpc>
                <a:spcPts val="1996"/>
              </a:lnSpc>
            </a:pPr>
            <a:r>
              <a:rPr lang="en-US" sz="1426">
                <a:solidFill>
                  <a:srgbClr val="000000"/>
                </a:solidFill>
                <a:latin typeface="Canva Sans"/>
                <a:ea typeface="Canva Sans"/>
                <a:cs typeface="Canva Sans"/>
                <a:sym typeface="Canva Sans"/>
              </a:rPr>
              <a:t>TÂRGU MUREȘ</a:t>
            </a:r>
          </a:p>
        </p:txBody>
      </p:sp>
      <p:sp>
        <p:nvSpPr>
          <p:cNvPr name="TextBox 145" id="145"/>
          <p:cNvSpPr txBox="true"/>
          <p:nvPr/>
        </p:nvSpPr>
        <p:spPr>
          <a:xfrm rot="0">
            <a:off x="7042777" y="8799468"/>
            <a:ext cx="1578055" cy="243722"/>
          </a:xfrm>
          <a:prstGeom prst="rect">
            <a:avLst/>
          </a:prstGeom>
        </p:spPr>
        <p:txBody>
          <a:bodyPr anchor="t" rtlCol="false" tIns="0" lIns="0" bIns="0" rIns="0">
            <a:spAutoFit/>
          </a:bodyPr>
          <a:lstStyle/>
          <a:p>
            <a:pPr algn="l">
              <a:lnSpc>
                <a:spcPts val="1996"/>
              </a:lnSpc>
            </a:pPr>
            <a:r>
              <a:rPr lang="en-US" b="true" sz="1426">
                <a:solidFill>
                  <a:srgbClr val="000000"/>
                </a:solidFill>
                <a:latin typeface="Canva Sans Bold"/>
                <a:ea typeface="Canva Sans Bold"/>
                <a:cs typeface="Canva Sans Bold"/>
                <a:sym typeface="Canva Sans Bold"/>
              </a:rPr>
              <a:t>TOTAL NAȚIONAL</a:t>
            </a:r>
          </a:p>
        </p:txBody>
      </p:sp>
      <p:sp>
        <p:nvSpPr>
          <p:cNvPr name="TextBox 146" id="146"/>
          <p:cNvSpPr txBox="true"/>
          <p:nvPr/>
        </p:nvSpPr>
        <p:spPr>
          <a:xfrm rot="0">
            <a:off x="7050177" y="6177795"/>
            <a:ext cx="1623702" cy="243722"/>
          </a:xfrm>
          <a:prstGeom prst="rect">
            <a:avLst/>
          </a:prstGeom>
        </p:spPr>
        <p:txBody>
          <a:bodyPr anchor="t" rtlCol="false" tIns="0" lIns="0" bIns="0" rIns="0">
            <a:spAutoFit/>
          </a:bodyPr>
          <a:lstStyle/>
          <a:p>
            <a:pPr algn="l">
              <a:lnSpc>
                <a:spcPts val="1996"/>
              </a:lnSpc>
            </a:pPr>
            <a:r>
              <a:rPr lang="en-US" sz="1426">
                <a:solidFill>
                  <a:srgbClr val="000000"/>
                </a:solidFill>
                <a:latin typeface="Canva Sans"/>
                <a:ea typeface="Canva Sans"/>
                <a:cs typeface="Canva Sans"/>
                <a:sym typeface="Canva Sans"/>
              </a:rPr>
              <a:t>RÂMNICU VÂLCEA</a:t>
            </a:r>
          </a:p>
        </p:txBody>
      </p:sp>
      <p:sp>
        <p:nvSpPr>
          <p:cNvPr name="TextBox 147" id="147"/>
          <p:cNvSpPr txBox="true"/>
          <p:nvPr/>
        </p:nvSpPr>
        <p:spPr>
          <a:xfrm rot="0">
            <a:off x="9551373" y="1867026"/>
            <a:ext cx="1171496"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4 instituții de învățământ</a:t>
            </a:r>
          </a:p>
        </p:txBody>
      </p:sp>
      <p:sp>
        <p:nvSpPr>
          <p:cNvPr name="TextBox 148" id="148"/>
          <p:cNvSpPr txBox="true"/>
          <p:nvPr/>
        </p:nvSpPr>
        <p:spPr>
          <a:xfrm rot="0">
            <a:off x="9591192" y="6032842"/>
            <a:ext cx="1161119"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2 instituții de învățământ</a:t>
            </a:r>
          </a:p>
        </p:txBody>
      </p:sp>
      <p:sp>
        <p:nvSpPr>
          <p:cNvPr name="TextBox 149" id="149"/>
          <p:cNvSpPr txBox="true"/>
          <p:nvPr/>
        </p:nvSpPr>
        <p:spPr>
          <a:xfrm rot="0">
            <a:off x="9591294" y="7341777"/>
            <a:ext cx="1161119"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2 instituții de învățământ</a:t>
            </a:r>
          </a:p>
        </p:txBody>
      </p:sp>
      <p:sp>
        <p:nvSpPr>
          <p:cNvPr name="TextBox 150" id="150"/>
          <p:cNvSpPr txBox="true"/>
          <p:nvPr/>
        </p:nvSpPr>
        <p:spPr>
          <a:xfrm rot="0">
            <a:off x="9588409" y="4643678"/>
            <a:ext cx="1166902"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3 instituții de învățământ</a:t>
            </a:r>
          </a:p>
        </p:txBody>
      </p:sp>
      <p:sp>
        <p:nvSpPr>
          <p:cNvPr name="TextBox 151" id="151"/>
          <p:cNvSpPr txBox="true"/>
          <p:nvPr/>
        </p:nvSpPr>
        <p:spPr>
          <a:xfrm rot="0">
            <a:off x="9586066" y="3236489"/>
            <a:ext cx="1171496"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4 instituții de învățământ</a:t>
            </a:r>
          </a:p>
        </p:txBody>
      </p:sp>
      <p:sp>
        <p:nvSpPr>
          <p:cNvPr name="TextBox 152" id="152"/>
          <p:cNvSpPr txBox="true"/>
          <p:nvPr/>
        </p:nvSpPr>
        <p:spPr>
          <a:xfrm rot="0">
            <a:off x="9497046" y="8692977"/>
            <a:ext cx="1292641" cy="492756"/>
          </a:xfrm>
          <a:prstGeom prst="rect">
            <a:avLst/>
          </a:prstGeom>
        </p:spPr>
        <p:txBody>
          <a:bodyPr anchor="t" rtlCol="false" tIns="0" lIns="0" bIns="0" rIns="0">
            <a:spAutoFit/>
          </a:bodyPr>
          <a:lstStyle/>
          <a:p>
            <a:pPr algn="ctr">
              <a:lnSpc>
                <a:spcPts val="1960"/>
              </a:lnSpc>
            </a:pPr>
            <a:r>
              <a:rPr lang="en-US" b="true" sz="1426">
                <a:solidFill>
                  <a:srgbClr val="000000"/>
                </a:solidFill>
                <a:latin typeface="Canva Sans Bold"/>
                <a:ea typeface="Canva Sans Bold"/>
                <a:cs typeface="Canva Sans Bold"/>
                <a:sym typeface="Canva Sans Bold"/>
              </a:rPr>
              <a:t>15 instituții de învățământ</a:t>
            </a:r>
          </a:p>
        </p:txBody>
      </p:sp>
      <p:sp>
        <p:nvSpPr>
          <p:cNvPr name="TextBox 153" id="153"/>
          <p:cNvSpPr txBox="true"/>
          <p:nvPr/>
        </p:nvSpPr>
        <p:spPr>
          <a:xfrm rot="0">
            <a:off x="11718146" y="1880922"/>
            <a:ext cx="421077"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126 elevi</a:t>
            </a:r>
          </a:p>
        </p:txBody>
      </p:sp>
      <p:sp>
        <p:nvSpPr>
          <p:cNvPr name="TextBox 154" id="154"/>
          <p:cNvSpPr txBox="true"/>
          <p:nvPr/>
        </p:nvSpPr>
        <p:spPr>
          <a:xfrm rot="0">
            <a:off x="11718146" y="3258962"/>
            <a:ext cx="421077"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634 elevi</a:t>
            </a:r>
          </a:p>
        </p:txBody>
      </p:sp>
      <p:sp>
        <p:nvSpPr>
          <p:cNvPr name="TextBox 155" id="155"/>
          <p:cNvSpPr txBox="true"/>
          <p:nvPr/>
        </p:nvSpPr>
        <p:spPr>
          <a:xfrm rot="0">
            <a:off x="11718146" y="7381642"/>
            <a:ext cx="421077"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814 elevi</a:t>
            </a:r>
          </a:p>
        </p:txBody>
      </p:sp>
      <p:sp>
        <p:nvSpPr>
          <p:cNvPr name="TextBox 156" id="156"/>
          <p:cNvSpPr txBox="true"/>
          <p:nvPr/>
        </p:nvSpPr>
        <p:spPr>
          <a:xfrm rot="0">
            <a:off x="11744726" y="8708185"/>
            <a:ext cx="434068" cy="492756"/>
          </a:xfrm>
          <a:prstGeom prst="rect">
            <a:avLst/>
          </a:prstGeom>
        </p:spPr>
        <p:txBody>
          <a:bodyPr anchor="t" rtlCol="false" tIns="0" lIns="0" bIns="0" rIns="0">
            <a:spAutoFit/>
          </a:bodyPr>
          <a:lstStyle/>
          <a:p>
            <a:pPr algn="just">
              <a:lnSpc>
                <a:spcPts val="1960"/>
              </a:lnSpc>
            </a:pPr>
            <a:r>
              <a:rPr lang="en-US" b="true" sz="1426">
                <a:solidFill>
                  <a:srgbClr val="000000"/>
                </a:solidFill>
                <a:latin typeface="Canva Sans Bold"/>
                <a:ea typeface="Canva Sans Bold"/>
                <a:cs typeface="Canva Sans Bold"/>
                <a:sym typeface="Canva Sans Bold"/>
              </a:rPr>
              <a:t>2547 elevi</a:t>
            </a:r>
          </a:p>
        </p:txBody>
      </p:sp>
      <p:sp>
        <p:nvSpPr>
          <p:cNvPr name="TextBox 157" id="157"/>
          <p:cNvSpPr txBox="true"/>
          <p:nvPr/>
        </p:nvSpPr>
        <p:spPr>
          <a:xfrm rot="0">
            <a:off x="11750995" y="4667283"/>
            <a:ext cx="421077"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750 elevi</a:t>
            </a:r>
          </a:p>
        </p:txBody>
      </p:sp>
      <p:sp>
        <p:nvSpPr>
          <p:cNvPr name="TextBox 158" id="158"/>
          <p:cNvSpPr txBox="true"/>
          <p:nvPr/>
        </p:nvSpPr>
        <p:spPr>
          <a:xfrm rot="0">
            <a:off x="11750995" y="6032084"/>
            <a:ext cx="421077" cy="492756"/>
          </a:xfrm>
          <a:prstGeom prst="rect">
            <a:avLst/>
          </a:prstGeom>
        </p:spPr>
        <p:txBody>
          <a:bodyPr anchor="t" rtlCol="false" tIns="0" lIns="0" bIns="0" rIns="0">
            <a:spAutoFit/>
          </a:bodyPr>
          <a:lstStyle/>
          <a:p>
            <a:pPr algn="ctr">
              <a:lnSpc>
                <a:spcPts val="1960"/>
              </a:lnSpc>
            </a:pPr>
            <a:r>
              <a:rPr lang="en-US" sz="1426">
                <a:solidFill>
                  <a:srgbClr val="000000"/>
                </a:solidFill>
                <a:latin typeface="Canva Sans"/>
                <a:ea typeface="Canva Sans"/>
                <a:cs typeface="Canva Sans"/>
                <a:sym typeface="Canva Sans"/>
              </a:rPr>
              <a:t>223 elevi</a:t>
            </a:r>
          </a:p>
        </p:txBody>
      </p:sp>
      <p:sp>
        <p:nvSpPr>
          <p:cNvPr name="TextBox 159" id="159"/>
          <p:cNvSpPr txBox="true"/>
          <p:nvPr/>
        </p:nvSpPr>
        <p:spPr>
          <a:xfrm rot="0">
            <a:off x="13291154" y="2981401"/>
            <a:ext cx="2470236" cy="977122"/>
          </a:xfrm>
          <a:prstGeom prst="rect">
            <a:avLst/>
          </a:prstGeom>
        </p:spPr>
        <p:txBody>
          <a:bodyPr anchor="t" rtlCol="false" tIns="0" lIns="0" bIns="0" rIns="0">
            <a:spAutoFit/>
          </a:bodyPr>
          <a:lstStyle/>
          <a:p>
            <a:pPr algn="ctr">
              <a:lnSpc>
                <a:spcPts val="1603"/>
              </a:lnSpc>
            </a:pPr>
            <a:r>
              <a:rPr lang="en-US" sz="1188" spc="1">
                <a:solidFill>
                  <a:srgbClr val="000000"/>
                </a:solidFill>
                <a:latin typeface="Canva Sans"/>
                <a:ea typeface="Canva Sans"/>
                <a:cs typeface="Canva Sans"/>
                <a:sym typeface="Canva Sans"/>
              </a:rPr>
              <a:t>2.318 km</a:t>
            </a:r>
          </a:p>
          <a:p>
            <a:pPr algn="ctr">
              <a:lnSpc>
                <a:spcPts val="1603"/>
              </a:lnSpc>
            </a:pPr>
            <a:r>
              <a:rPr lang="en-US" sz="1188" spc="1">
                <a:solidFill>
                  <a:srgbClr val="000000"/>
                </a:solidFill>
                <a:latin typeface="Canva Sans"/>
                <a:ea typeface="Canva Sans"/>
                <a:cs typeface="Canva Sans"/>
                <a:sym typeface="Canva Sans"/>
              </a:rPr>
              <a:t>nu au mai fost parcurși cu mașina</a:t>
            </a:r>
          </a:p>
          <a:p>
            <a:pPr algn="ctr" rtl="true">
              <a:lnSpc>
                <a:spcPts val="1603"/>
              </a:lnSpc>
            </a:pPr>
          </a:p>
          <a:p>
            <a:pPr algn="ctr">
              <a:lnSpc>
                <a:spcPts val="1603"/>
              </a:lnSpc>
            </a:pPr>
            <a:r>
              <a:rPr lang="en-US" sz="1188">
                <a:solidFill>
                  <a:srgbClr val="000000"/>
                </a:solidFill>
                <a:latin typeface="Canva Sans"/>
                <a:ea typeface="Canva Sans"/>
                <a:cs typeface="Canva Sans"/>
                <a:sym typeface="Canva Sans"/>
              </a:rPr>
              <a:t>324 kg CO2</a:t>
            </a:r>
          </a:p>
          <a:p>
            <a:pPr algn="ctr">
              <a:lnSpc>
                <a:spcPts val="1603"/>
              </a:lnSpc>
            </a:pPr>
            <a:r>
              <a:rPr lang="en-US" sz="1188">
                <a:solidFill>
                  <a:srgbClr val="000000"/>
                </a:solidFill>
                <a:latin typeface="Canva Sans"/>
                <a:ea typeface="Canva Sans"/>
                <a:cs typeface="Canva Sans"/>
                <a:sym typeface="Canva Sans"/>
              </a:rPr>
              <a:t>economie emisii</a:t>
            </a:r>
          </a:p>
        </p:txBody>
      </p:sp>
      <p:sp>
        <p:nvSpPr>
          <p:cNvPr name="TextBox 160" id="160"/>
          <p:cNvSpPr txBox="true"/>
          <p:nvPr/>
        </p:nvSpPr>
        <p:spPr>
          <a:xfrm rot="0">
            <a:off x="13294357" y="1618456"/>
            <a:ext cx="2470236" cy="977122"/>
          </a:xfrm>
          <a:prstGeom prst="rect">
            <a:avLst/>
          </a:prstGeom>
        </p:spPr>
        <p:txBody>
          <a:bodyPr anchor="t" rtlCol="false" tIns="0" lIns="0" bIns="0" rIns="0">
            <a:spAutoFit/>
          </a:bodyPr>
          <a:lstStyle/>
          <a:p>
            <a:pPr algn="ctr">
              <a:lnSpc>
                <a:spcPts val="1603"/>
              </a:lnSpc>
            </a:pPr>
            <a:r>
              <a:rPr lang="en-US" sz="1188">
                <a:solidFill>
                  <a:srgbClr val="000000"/>
                </a:solidFill>
                <a:latin typeface="Canva Sans"/>
                <a:ea typeface="Canva Sans"/>
                <a:cs typeface="Canva Sans"/>
                <a:sym typeface="Canva Sans"/>
              </a:rPr>
              <a:t>1.676 km</a:t>
            </a:r>
          </a:p>
          <a:p>
            <a:pPr algn="ctr">
              <a:lnSpc>
                <a:spcPts val="1603"/>
              </a:lnSpc>
            </a:pPr>
            <a:r>
              <a:rPr lang="en-US" sz="1188">
                <a:solidFill>
                  <a:srgbClr val="000000"/>
                </a:solidFill>
                <a:latin typeface="Canva Sans"/>
                <a:ea typeface="Canva Sans"/>
                <a:cs typeface="Canva Sans"/>
                <a:sym typeface="Canva Sans"/>
              </a:rPr>
              <a:t>nu au mai fost parcurși cu mașina</a:t>
            </a:r>
          </a:p>
          <a:p>
            <a:pPr algn="ctr" rtl="true">
              <a:lnSpc>
                <a:spcPts val="1603"/>
              </a:lnSpc>
            </a:pPr>
          </a:p>
          <a:p>
            <a:pPr algn="ctr">
              <a:lnSpc>
                <a:spcPts val="1603"/>
              </a:lnSpc>
            </a:pPr>
            <a:r>
              <a:rPr lang="en-US" sz="1188">
                <a:solidFill>
                  <a:srgbClr val="000000"/>
                </a:solidFill>
                <a:latin typeface="Canva Sans"/>
                <a:ea typeface="Canva Sans"/>
                <a:cs typeface="Canva Sans"/>
                <a:sym typeface="Canva Sans"/>
              </a:rPr>
              <a:t>235 kg CO2</a:t>
            </a:r>
          </a:p>
          <a:p>
            <a:pPr algn="ctr">
              <a:lnSpc>
                <a:spcPts val="1603"/>
              </a:lnSpc>
            </a:pPr>
            <a:r>
              <a:rPr lang="en-US" sz="1188">
                <a:solidFill>
                  <a:srgbClr val="000000"/>
                </a:solidFill>
                <a:latin typeface="Canva Sans"/>
                <a:ea typeface="Canva Sans"/>
                <a:cs typeface="Canva Sans"/>
                <a:sym typeface="Canva Sans"/>
              </a:rPr>
              <a:t>economie emisii</a:t>
            </a:r>
          </a:p>
        </p:txBody>
      </p:sp>
      <p:sp>
        <p:nvSpPr>
          <p:cNvPr name="TextBox 161" id="161"/>
          <p:cNvSpPr txBox="true"/>
          <p:nvPr/>
        </p:nvSpPr>
        <p:spPr>
          <a:xfrm rot="0">
            <a:off x="13294357" y="4351599"/>
            <a:ext cx="2470236" cy="977122"/>
          </a:xfrm>
          <a:prstGeom prst="rect">
            <a:avLst/>
          </a:prstGeom>
        </p:spPr>
        <p:txBody>
          <a:bodyPr anchor="t" rtlCol="false" tIns="0" lIns="0" bIns="0" rIns="0">
            <a:spAutoFit/>
          </a:bodyPr>
          <a:lstStyle/>
          <a:p>
            <a:pPr algn="ctr">
              <a:lnSpc>
                <a:spcPts val="1603"/>
              </a:lnSpc>
            </a:pPr>
            <a:r>
              <a:rPr lang="en-US" sz="1188">
                <a:solidFill>
                  <a:srgbClr val="000000"/>
                </a:solidFill>
                <a:latin typeface="Canva Sans"/>
                <a:ea typeface="Canva Sans"/>
                <a:cs typeface="Canva Sans"/>
                <a:sym typeface="Canva Sans"/>
              </a:rPr>
              <a:t>9.617 km</a:t>
            </a:r>
          </a:p>
          <a:p>
            <a:pPr algn="ctr">
              <a:lnSpc>
                <a:spcPts val="1603"/>
              </a:lnSpc>
            </a:pPr>
            <a:r>
              <a:rPr lang="en-US" sz="1188">
                <a:solidFill>
                  <a:srgbClr val="000000"/>
                </a:solidFill>
                <a:latin typeface="Canva Sans"/>
                <a:ea typeface="Canva Sans"/>
                <a:cs typeface="Canva Sans"/>
                <a:sym typeface="Canva Sans"/>
              </a:rPr>
              <a:t>nu au mai fost parcurși cu mașina</a:t>
            </a:r>
          </a:p>
          <a:p>
            <a:pPr algn="ctr" rtl="true">
              <a:lnSpc>
                <a:spcPts val="1603"/>
              </a:lnSpc>
            </a:pPr>
          </a:p>
          <a:p>
            <a:pPr algn="ctr">
              <a:lnSpc>
                <a:spcPts val="1603"/>
              </a:lnSpc>
            </a:pPr>
            <a:r>
              <a:rPr lang="en-US" sz="1188" spc="2">
                <a:solidFill>
                  <a:srgbClr val="000000"/>
                </a:solidFill>
                <a:latin typeface="Canva Sans"/>
                <a:ea typeface="Canva Sans"/>
                <a:cs typeface="Canva Sans"/>
                <a:sym typeface="Canva Sans"/>
              </a:rPr>
              <a:t>1.346 kg CO2</a:t>
            </a:r>
          </a:p>
          <a:p>
            <a:pPr algn="ctr">
              <a:lnSpc>
                <a:spcPts val="1603"/>
              </a:lnSpc>
            </a:pPr>
            <a:r>
              <a:rPr lang="en-US" sz="1188" spc="2">
                <a:solidFill>
                  <a:srgbClr val="000000"/>
                </a:solidFill>
                <a:latin typeface="Canva Sans"/>
                <a:ea typeface="Canva Sans"/>
                <a:cs typeface="Canva Sans"/>
                <a:sym typeface="Canva Sans"/>
              </a:rPr>
              <a:t>economie emisii</a:t>
            </a:r>
          </a:p>
        </p:txBody>
      </p:sp>
      <p:sp>
        <p:nvSpPr>
          <p:cNvPr name="TextBox 162" id="162"/>
          <p:cNvSpPr txBox="true"/>
          <p:nvPr/>
        </p:nvSpPr>
        <p:spPr>
          <a:xfrm rot="0">
            <a:off x="13294357" y="5685622"/>
            <a:ext cx="2470236" cy="977122"/>
          </a:xfrm>
          <a:prstGeom prst="rect">
            <a:avLst/>
          </a:prstGeom>
        </p:spPr>
        <p:txBody>
          <a:bodyPr anchor="t" rtlCol="false" tIns="0" lIns="0" bIns="0" rIns="0">
            <a:spAutoFit/>
          </a:bodyPr>
          <a:lstStyle/>
          <a:p>
            <a:pPr algn="ctr">
              <a:lnSpc>
                <a:spcPts val="1603"/>
              </a:lnSpc>
            </a:pPr>
            <a:r>
              <a:rPr lang="en-US" sz="1188" spc="3">
                <a:solidFill>
                  <a:srgbClr val="000000"/>
                </a:solidFill>
                <a:latin typeface="Canva Sans"/>
                <a:ea typeface="Canva Sans"/>
                <a:cs typeface="Canva Sans"/>
                <a:sym typeface="Canva Sans"/>
              </a:rPr>
              <a:t>2.278 km</a:t>
            </a:r>
          </a:p>
          <a:p>
            <a:pPr algn="ctr">
              <a:lnSpc>
                <a:spcPts val="1603"/>
              </a:lnSpc>
            </a:pPr>
            <a:r>
              <a:rPr lang="en-US" sz="1188" spc="3">
                <a:solidFill>
                  <a:srgbClr val="000000"/>
                </a:solidFill>
                <a:latin typeface="Canva Sans"/>
                <a:ea typeface="Canva Sans"/>
                <a:cs typeface="Canva Sans"/>
                <a:sym typeface="Canva Sans"/>
              </a:rPr>
              <a:t>nu au mai fost parcurși cu mașina</a:t>
            </a:r>
          </a:p>
          <a:p>
            <a:pPr algn="ctr" rtl="true">
              <a:lnSpc>
                <a:spcPts val="1603"/>
              </a:lnSpc>
            </a:pPr>
          </a:p>
          <a:p>
            <a:pPr algn="ctr">
              <a:lnSpc>
                <a:spcPts val="1603"/>
              </a:lnSpc>
            </a:pPr>
            <a:r>
              <a:rPr lang="en-US" sz="1188">
                <a:solidFill>
                  <a:srgbClr val="000000"/>
                </a:solidFill>
                <a:latin typeface="Canva Sans"/>
                <a:ea typeface="Canva Sans"/>
                <a:cs typeface="Canva Sans"/>
                <a:sym typeface="Canva Sans"/>
              </a:rPr>
              <a:t>319 kg CO2</a:t>
            </a:r>
          </a:p>
          <a:p>
            <a:pPr algn="ctr">
              <a:lnSpc>
                <a:spcPts val="1603"/>
              </a:lnSpc>
            </a:pPr>
            <a:r>
              <a:rPr lang="en-US" sz="1188">
                <a:solidFill>
                  <a:srgbClr val="000000"/>
                </a:solidFill>
                <a:latin typeface="Canva Sans"/>
                <a:ea typeface="Canva Sans"/>
                <a:cs typeface="Canva Sans"/>
                <a:sym typeface="Canva Sans"/>
              </a:rPr>
              <a:t>economie emisii</a:t>
            </a:r>
          </a:p>
        </p:txBody>
      </p:sp>
      <p:sp>
        <p:nvSpPr>
          <p:cNvPr name="TextBox 163" id="163"/>
          <p:cNvSpPr txBox="true"/>
          <p:nvPr/>
        </p:nvSpPr>
        <p:spPr>
          <a:xfrm rot="0">
            <a:off x="13348627" y="7049064"/>
            <a:ext cx="2470236" cy="409982"/>
          </a:xfrm>
          <a:prstGeom prst="rect">
            <a:avLst/>
          </a:prstGeom>
        </p:spPr>
        <p:txBody>
          <a:bodyPr anchor="t" rtlCol="false" tIns="0" lIns="0" bIns="0" rIns="0">
            <a:spAutoFit/>
          </a:bodyPr>
          <a:lstStyle/>
          <a:p>
            <a:pPr algn="ctr">
              <a:lnSpc>
                <a:spcPts val="1603"/>
              </a:lnSpc>
            </a:pPr>
            <a:r>
              <a:rPr lang="en-US" sz="1188">
                <a:solidFill>
                  <a:srgbClr val="000000"/>
                </a:solidFill>
                <a:latin typeface="Canva Sans"/>
                <a:ea typeface="Canva Sans"/>
                <a:cs typeface="Canva Sans"/>
                <a:sym typeface="Canva Sans"/>
              </a:rPr>
              <a:t>8.889 km</a:t>
            </a:r>
          </a:p>
          <a:p>
            <a:pPr algn="ctr">
              <a:lnSpc>
                <a:spcPts val="1603"/>
              </a:lnSpc>
            </a:pPr>
            <a:r>
              <a:rPr lang="en-US" sz="1188">
                <a:solidFill>
                  <a:srgbClr val="000000"/>
                </a:solidFill>
                <a:latin typeface="Canva Sans"/>
                <a:ea typeface="Canva Sans"/>
                <a:cs typeface="Canva Sans"/>
                <a:sym typeface="Canva Sans"/>
              </a:rPr>
              <a:t>nu au mai fost parcurși cu mașina</a:t>
            </a:r>
          </a:p>
        </p:txBody>
      </p:sp>
      <p:sp>
        <p:nvSpPr>
          <p:cNvPr name="TextBox 164" id="164"/>
          <p:cNvSpPr txBox="true"/>
          <p:nvPr/>
        </p:nvSpPr>
        <p:spPr>
          <a:xfrm rot="0">
            <a:off x="13932739" y="7616193"/>
            <a:ext cx="1197544" cy="409982"/>
          </a:xfrm>
          <a:prstGeom prst="rect">
            <a:avLst/>
          </a:prstGeom>
        </p:spPr>
        <p:txBody>
          <a:bodyPr anchor="t" rtlCol="false" tIns="0" lIns="0" bIns="0" rIns="0">
            <a:spAutoFit/>
          </a:bodyPr>
          <a:lstStyle/>
          <a:p>
            <a:pPr algn="ctr">
              <a:lnSpc>
                <a:spcPts val="1603"/>
              </a:lnSpc>
            </a:pPr>
            <a:r>
              <a:rPr lang="en-US" sz="1188" spc="1">
                <a:solidFill>
                  <a:srgbClr val="000000"/>
                </a:solidFill>
                <a:latin typeface="Canva Sans"/>
                <a:ea typeface="Canva Sans"/>
                <a:cs typeface="Canva Sans"/>
                <a:sym typeface="Canva Sans"/>
              </a:rPr>
              <a:t>1.244 kg CO2 economie emisii</a:t>
            </a:r>
          </a:p>
        </p:txBody>
      </p:sp>
      <p:sp>
        <p:nvSpPr>
          <p:cNvPr name="TextBox 165" id="165"/>
          <p:cNvSpPr txBox="true"/>
          <p:nvPr/>
        </p:nvSpPr>
        <p:spPr>
          <a:xfrm rot="0">
            <a:off x="13374596" y="8376897"/>
            <a:ext cx="2500211" cy="409982"/>
          </a:xfrm>
          <a:prstGeom prst="rect">
            <a:avLst/>
          </a:prstGeom>
        </p:spPr>
        <p:txBody>
          <a:bodyPr anchor="t" rtlCol="false" tIns="0" lIns="0" bIns="0" rIns="0">
            <a:spAutoFit/>
          </a:bodyPr>
          <a:lstStyle/>
          <a:p>
            <a:pPr algn="ctr">
              <a:lnSpc>
                <a:spcPts val="1603"/>
              </a:lnSpc>
            </a:pPr>
            <a:r>
              <a:rPr lang="en-US" b="true" sz="1188">
                <a:solidFill>
                  <a:srgbClr val="000000"/>
                </a:solidFill>
                <a:latin typeface="Canva Sans Bold"/>
                <a:ea typeface="Canva Sans Bold"/>
                <a:cs typeface="Canva Sans Bold"/>
                <a:sym typeface="Canva Sans Bold"/>
              </a:rPr>
              <a:t>24.777 km</a:t>
            </a:r>
          </a:p>
          <a:p>
            <a:pPr algn="ctr">
              <a:lnSpc>
                <a:spcPts val="1603"/>
              </a:lnSpc>
            </a:pPr>
            <a:r>
              <a:rPr lang="en-US" b="true" sz="1188">
                <a:solidFill>
                  <a:srgbClr val="000000"/>
                </a:solidFill>
                <a:latin typeface="Canva Sans Bold"/>
                <a:ea typeface="Canva Sans Bold"/>
                <a:cs typeface="Canva Sans Bold"/>
                <a:sym typeface="Canva Sans Bold"/>
              </a:rPr>
              <a:t>nu au mai fost parcurși cu mașina</a:t>
            </a:r>
          </a:p>
        </p:txBody>
      </p:sp>
      <p:sp>
        <p:nvSpPr>
          <p:cNvPr name="TextBox 166" id="166"/>
          <p:cNvSpPr txBox="true"/>
          <p:nvPr/>
        </p:nvSpPr>
        <p:spPr>
          <a:xfrm rot="0">
            <a:off x="13952949" y="8971409"/>
            <a:ext cx="1223469" cy="409982"/>
          </a:xfrm>
          <a:prstGeom prst="rect">
            <a:avLst/>
          </a:prstGeom>
        </p:spPr>
        <p:txBody>
          <a:bodyPr anchor="t" rtlCol="false" tIns="0" lIns="0" bIns="0" rIns="0">
            <a:spAutoFit/>
          </a:bodyPr>
          <a:lstStyle/>
          <a:p>
            <a:pPr algn="ctr">
              <a:lnSpc>
                <a:spcPts val="1603"/>
              </a:lnSpc>
            </a:pPr>
            <a:r>
              <a:rPr lang="en-US" b="true" sz="1188">
                <a:solidFill>
                  <a:srgbClr val="000000"/>
                </a:solidFill>
                <a:latin typeface="Canva Sans Bold"/>
                <a:ea typeface="Canva Sans Bold"/>
                <a:cs typeface="Canva Sans Bold"/>
                <a:sym typeface="Canva Sans Bold"/>
              </a:rPr>
              <a:t>3.469 kg CO2 economie emisii</a:t>
            </a:r>
          </a:p>
        </p:txBody>
      </p:sp>
      <p:sp>
        <p:nvSpPr>
          <p:cNvPr name="TextBox 167" id="167"/>
          <p:cNvSpPr txBox="true"/>
          <p:nvPr/>
        </p:nvSpPr>
        <p:spPr>
          <a:xfrm rot="0">
            <a:off x="4759848" y="1403448"/>
            <a:ext cx="5384649" cy="290608"/>
          </a:xfrm>
          <a:prstGeom prst="rect">
            <a:avLst/>
          </a:prstGeom>
        </p:spPr>
        <p:txBody>
          <a:bodyPr anchor="t" rtlCol="false" tIns="0" lIns="0" bIns="0" rIns="0">
            <a:spAutoFit/>
          </a:bodyPr>
          <a:lstStyle/>
          <a:p>
            <a:pPr algn="l">
              <a:lnSpc>
                <a:spcPts val="2495"/>
              </a:lnSpc>
            </a:pPr>
            <a:r>
              <a:rPr lang="en-US" b="true" sz="1782">
                <a:solidFill>
                  <a:srgbClr val="003324"/>
                </a:solidFill>
                <a:latin typeface="Canva Sans Bold"/>
                <a:ea typeface="Canva Sans Bold"/>
                <a:cs typeface="Canva Sans Bold"/>
                <a:sym typeface="Canva Sans Bold"/>
              </a:rPr>
              <a:t>Campanie OSCAR, ȘARPELE HOINAR, ediția 2025</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D7F3C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5854477"/>
            <a:ext cx="4245956" cy="3284206"/>
          </a:xfrm>
          <a:custGeom>
            <a:avLst/>
            <a:gdLst/>
            <a:ahLst/>
            <a:cxnLst/>
            <a:rect r="r" b="b" t="t" l="l"/>
            <a:pathLst>
              <a:path h="3284206" w="4245956">
                <a:moveTo>
                  <a:pt x="0" y="0"/>
                </a:moveTo>
                <a:lnTo>
                  <a:pt x="4245956" y="0"/>
                </a:lnTo>
                <a:lnTo>
                  <a:pt x="4245956" y="3284207"/>
                </a:lnTo>
                <a:lnTo>
                  <a:pt x="0" y="3284207"/>
                </a:lnTo>
                <a:lnTo>
                  <a:pt x="0" y="0"/>
                </a:lnTo>
                <a:close/>
              </a:path>
            </a:pathLst>
          </a:custGeom>
          <a:blipFill>
            <a:blip r:embed="rId2"/>
            <a:stretch>
              <a:fillRect l="-2731" t="-2260" r="-2731" b="0"/>
            </a:stretch>
          </a:blipFill>
        </p:spPr>
      </p:sp>
      <p:sp>
        <p:nvSpPr>
          <p:cNvPr name="Freeform 3" id="3"/>
          <p:cNvSpPr/>
          <p:nvPr/>
        </p:nvSpPr>
        <p:spPr>
          <a:xfrm flipH="false" flipV="false" rot="0">
            <a:off x="5460274" y="5854477"/>
            <a:ext cx="5821560" cy="3284206"/>
          </a:xfrm>
          <a:custGeom>
            <a:avLst/>
            <a:gdLst/>
            <a:ahLst/>
            <a:cxnLst/>
            <a:rect r="r" b="b" t="t" l="l"/>
            <a:pathLst>
              <a:path h="3284206" w="5821560">
                <a:moveTo>
                  <a:pt x="0" y="0"/>
                </a:moveTo>
                <a:lnTo>
                  <a:pt x="5821559" y="0"/>
                </a:lnTo>
                <a:lnTo>
                  <a:pt x="5821559" y="3284207"/>
                </a:lnTo>
                <a:lnTo>
                  <a:pt x="0" y="3284207"/>
                </a:lnTo>
                <a:lnTo>
                  <a:pt x="0" y="0"/>
                </a:lnTo>
                <a:close/>
              </a:path>
            </a:pathLst>
          </a:custGeom>
          <a:blipFill>
            <a:blip r:embed="rId3"/>
            <a:stretch>
              <a:fillRect l="-11044" t="-26256" r="-5470" b="-28643"/>
            </a:stretch>
          </a:blipFill>
        </p:spPr>
      </p:sp>
      <p:sp>
        <p:nvSpPr>
          <p:cNvPr name="Freeform 4" id="4"/>
          <p:cNvSpPr/>
          <p:nvPr/>
        </p:nvSpPr>
        <p:spPr>
          <a:xfrm flipH="false" flipV="false" rot="0">
            <a:off x="1028700" y="2519923"/>
            <a:ext cx="4245956" cy="3184467"/>
          </a:xfrm>
          <a:custGeom>
            <a:avLst/>
            <a:gdLst/>
            <a:ahLst/>
            <a:cxnLst/>
            <a:rect r="r" b="b" t="t" l="l"/>
            <a:pathLst>
              <a:path h="3184467" w="4245956">
                <a:moveTo>
                  <a:pt x="0" y="0"/>
                </a:moveTo>
                <a:lnTo>
                  <a:pt x="4245956" y="0"/>
                </a:lnTo>
                <a:lnTo>
                  <a:pt x="4245956" y="3184467"/>
                </a:lnTo>
                <a:lnTo>
                  <a:pt x="0" y="3184467"/>
                </a:lnTo>
                <a:lnTo>
                  <a:pt x="0" y="0"/>
                </a:lnTo>
                <a:close/>
              </a:path>
            </a:pathLst>
          </a:custGeom>
          <a:blipFill>
            <a:blip r:embed="rId4"/>
            <a:stretch>
              <a:fillRect l="0" t="0" r="0" b="0"/>
            </a:stretch>
          </a:blipFill>
        </p:spPr>
      </p:sp>
      <p:sp>
        <p:nvSpPr>
          <p:cNvPr name="TextBox 5" id="5"/>
          <p:cNvSpPr txBox="true"/>
          <p:nvPr/>
        </p:nvSpPr>
        <p:spPr>
          <a:xfrm rot="0">
            <a:off x="7434232" y="2941272"/>
            <a:ext cx="3541772" cy="504825"/>
          </a:xfrm>
          <a:prstGeom prst="rect">
            <a:avLst/>
          </a:prstGeom>
        </p:spPr>
        <p:txBody>
          <a:bodyPr anchor="t" rtlCol="false" tIns="0" lIns="0" bIns="0" rIns="0">
            <a:spAutoFit/>
          </a:bodyPr>
          <a:lstStyle/>
          <a:p>
            <a:pPr algn="l">
              <a:lnSpc>
                <a:spcPts val="4125"/>
              </a:lnSpc>
              <a:spcBef>
                <a:spcPct val="0"/>
              </a:spcBef>
            </a:pPr>
            <a:r>
              <a:rPr lang="en-US" b="true" sz="3000">
                <a:solidFill>
                  <a:srgbClr val="000000"/>
                </a:solidFill>
                <a:latin typeface="Canva Sans Bold"/>
                <a:ea typeface="Canva Sans Bold"/>
                <a:cs typeface="Canva Sans Bold"/>
                <a:sym typeface="Canva Sans Bold"/>
              </a:rPr>
              <a:t>E</a:t>
            </a:r>
            <a:r>
              <a:rPr lang="en-US" b="true" sz="3000">
                <a:solidFill>
                  <a:srgbClr val="000000"/>
                </a:solidFill>
                <a:latin typeface="Canva Sans Bold"/>
                <a:ea typeface="Canva Sans Bold"/>
                <a:cs typeface="Canva Sans Bold"/>
                <a:sym typeface="Canva Sans Bold"/>
              </a:rPr>
              <a:t>diția 2026</a:t>
            </a:r>
          </a:p>
        </p:txBody>
      </p:sp>
      <p:sp>
        <p:nvSpPr>
          <p:cNvPr name="TextBox 6" id="6"/>
          <p:cNvSpPr txBox="true"/>
          <p:nvPr/>
        </p:nvSpPr>
        <p:spPr>
          <a:xfrm rot="0">
            <a:off x="7434232" y="3648642"/>
            <a:ext cx="3847601" cy="1371600"/>
          </a:xfrm>
          <a:prstGeom prst="rect">
            <a:avLst/>
          </a:prstGeom>
        </p:spPr>
        <p:txBody>
          <a:bodyPr anchor="t" rtlCol="false" tIns="0" lIns="0" bIns="0" rIns="0">
            <a:spAutoFit/>
          </a:bodyPr>
          <a:lstStyle/>
          <a:p>
            <a:pPr algn="l">
              <a:lnSpc>
                <a:spcPts val="3600"/>
              </a:lnSpc>
            </a:pPr>
            <a:r>
              <a:rPr lang="en-US" sz="3000">
                <a:solidFill>
                  <a:srgbClr val="000000"/>
                </a:solidFill>
                <a:latin typeface="Canva Sans"/>
                <a:ea typeface="Canva Sans"/>
                <a:cs typeface="Canva Sans"/>
                <a:sym typeface="Canva Sans"/>
              </a:rPr>
              <a:t>Perioada campaniei: </a:t>
            </a:r>
          </a:p>
          <a:p>
            <a:pPr algn="l">
              <a:lnSpc>
                <a:spcPts val="3600"/>
              </a:lnSpc>
            </a:pPr>
            <a:r>
              <a:rPr lang="en-US" sz="3000">
                <a:solidFill>
                  <a:srgbClr val="000000"/>
                </a:solidFill>
                <a:latin typeface="Canva Sans"/>
                <a:ea typeface="Canva Sans"/>
                <a:cs typeface="Canva Sans"/>
                <a:sym typeface="Canva Sans"/>
              </a:rPr>
              <a:t>14 - 27 septembrie</a:t>
            </a:r>
          </a:p>
          <a:p>
            <a:pPr algn="l">
              <a:lnSpc>
                <a:spcPts val="3600"/>
              </a:lnSpc>
              <a:spcBef>
                <a:spcPct val="0"/>
              </a:spcBef>
            </a:pPr>
            <a:r>
              <a:rPr lang="en-US" sz="3000">
                <a:solidFill>
                  <a:srgbClr val="000000"/>
                </a:solidFill>
                <a:latin typeface="Canva Sans"/>
                <a:ea typeface="Canva Sans"/>
                <a:cs typeface="Canva Sans"/>
                <a:sym typeface="Canva Sans"/>
              </a:rPr>
              <a:t>Înscrieri: din 2 iunie</a:t>
            </a:r>
          </a:p>
        </p:txBody>
      </p:sp>
      <p:sp>
        <p:nvSpPr>
          <p:cNvPr name="Freeform 7" id="7"/>
          <p:cNvSpPr/>
          <p:nvPr/>
        </p:nvSpPr>
        <p:spPr>
          <a:xfrm flipH="false" flipV="false" rot="-1224285">
            <a:off x="4858770" y="3190135"/>
            <a:ext cx="2517252" cy="1664130"/>
          </a:xfrm>
          <a:custGeom>
            <a:avLst/>
            <a:gdLst/>
            <a:ahLst/>
            <a:cxnLst/>
            <a:rect r="r" b="b" t="t" l="l"/>
            <a:pathLst>
              <a:path h="1664130" w="2517252">
                <a:moveTo>
                  <a:pt x="0" y="0"/>
                </a:moveTo>
                <a:lnTo>
                  <a:pt x="2517252" y="0"/>
                </a:lnTo>
                <a:lnTo>
                  <a:pt x="2517252" y="1664131"/>
                </a:lnTo>
                <a:lnTo>
                  <a:pt x="0" y="16641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462808" y="2519923"/>
            <a:ext cx="6269271" cy="6150419"/>
          </a:xfrm>
          <a:custGeom>
            <a:avLst/>
            <a:gdLst/>
            <a:ahLst/>
            <a:cxnLst/>
            <a:rect r="r" b="b" t="t" l="l"/>
            <a:pathLst>
              <a:path h="6150419" w="6269271">
                <a:moveTo>
                  <a:pt x="0" y="0"/>
                </a:moveTo>
                <a:lnTo>
                  <a:pt x="6269272" y="0"/>
                </a:lnTo>
                <a:lnTo>
                  <a:pt x="6269272" y="6150419"/>
                </a:lnTo>
                <a:lnTo>
                  <a:pt x="0" y="6150419"/>
                </a:lnTo>
                <a:lnTo>
                  <a:pt x="0" y="0"/>
                </a:lnTo>
                <a:close/>
              </a:path>
            </a:pathLst>
          </a:custGeom>
          <a:blipFill>
            <a:blip r:embed="rId7"/>
            <a:stretch>
              <a:fillRect l="-13432" t="-13691" r="-15223" b="-17449"/>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956"/>
            <a:ext cx="18288000" cy="10229088"/>
            <a:chOff x="0" y="0"/>
            <a:chExt cx="24384000" cy="13638784"/>
          </a:xfrm>
        </p:grpSpPr>
        <p:sp>
          <p:nvSpPr>
            <p:cNvPr name="Freeform 3" id="3"/>
            <p:cNvSpPr/>
            <p:nvPr/>
          </p:nvSpPr>
          <p:spPr>
            <a:xfrm flipH="false" flipV="false" rot="0">
              <a:off x="0" y="0"/>
              <a:ext cx="24384000" cy="13638785"/>
            </a:xfrm>
            <a:custGeom>
              <a:avLst/>
              <a:gdLst/>
              <a:ahLst/>
              <a:cxnLst/>
              <a:rect r="r" b="b" t="t" l="l"/>
              <a:pathLst>
                <a:path h="13638785" w="24384000">
                  <a:moveTo>
                    <a:pt x="0" y="0"/>
                  </a:moveTo>
                  <a:lnTo>
                    <a:pt x="24384000" y="0"/>
                  </a:lnTo>
                  <a:lnTo>
                    <a:pt x="24384000" y="13638785"/>
                  </a:lnTo>
                  <a:lnTo>
                    <a:pt x="0" y="13638785"/>
                  </a:lnTo>
                  <a:lnTo>
                    <a:pt x="0" y="0"/>
                  </a:lnTo>
                  <a:close/>
                </a:path>
              </a:pathLst>
            </a:custGeom>
            <a:blipFill>
              <a:blip r:embed="rId2"/>
              <a:stretch>
                <a:fillRect l="0" t="0" r="0" b="0"/>
              </a:stretch>
            </a:blipFill>
          </p:spPr>
        </p:sp>
      </p:grpSp>
      <p:sp>
        <p:nvSpPr>
          <p:cNvPr name="TextBox 4" id="4"/>
          <p:cNvSpPr txBox="true"/>
          <p:nvPr/>
        </p:nvSpPr>
        <p:spPr>
          <a:xfrm rot="0">
            <a:off x="1296648" y="9469936"/>
            <a:ext cx="7003247" cy="670303"/>
          </a:xfrm>
          <a:prstGeom prst="rect">
            <a:avLst/>
          </a:prstGeom>
        </p:spPr>
        <p:txBody>
          <a:bodyPr anchor="t" rtlCol="false" tIns="0" lIns="0" bIns="0" rIns="0">
            <a:spAutoFit/>
          </a:bodyPr>
          <a:lstStyle/>
          <a:p>
            <a:pPr algn="just">
              <a:lnSpc>
                <a:spcPts val="1620"/>
              </a:lnSpc>
            </a:pPr>
            <a:r>
              <a:rPr lang="en-US" sz="1350" i="true">
                <a:solidFill>
                  <a:srgbClr val="26324B"/>
                </a:solidFill>
                <a:latin typeface="Arial Nova Italics"/>
                <a:ea typeface="Arial Nova Italics"/>
                <a:cs typeface="Arial Nova Italics"/>
                <a:sym typeface="Arial Nova Italics"/>
              </a:rPr>
              <a:t>Co-funded by the European Union. Views and opinions expressed are however those of the author(s) only and do not necessarily reflect those of the European Union or CINEA. Neither the European Union nor the granting authority can be held responsible for them.</a:t>
            </a:r>
          </a:p>
        </p:txBody>
      </p:sp>
      <p:grpSp>
        <p:nvGrpSpPr>
          <p:cNvPr name="Group 5" id="5"/>
          <p:cNvGrpSpPr/>
          <p:nvPr/>
        </p:nvGrpSpPr>
        <p:grpSpPr>
          <a:xfrm rot="0">
            <a:off x="125968" y="9447247"/>
            <a:ext cx="990562" cy="715689"/>
            <a:chOff x="0" y="0"/>
            <a:chExt cx="1320749" cy="954253"/>
          </a:xfrm>
        </p:grpSpPr>
        <p:sp>
          <p:nvSpPr>
            <p:cNvPr name="Freeform 6" id="6" descr="Life_1"/>
            <p:cNvSpPr/>
            <p:nvPr/>
          </p:nvSpPr>
          <p:spPr>
            <a:xfrm flipH="false" flipV="false" rot="0">
              <a:off x="0" y="0"/>
              <a:ext cx="1320800" cy="954278"/>
            </a:xfrm>
            <a:custGeom>
              <a:avLst/>
              <a:gdLst/>
              <a:ahLst/>
              <a:cxnLst/>
              <a:rect r="r" b="b" t="t" l="l"/>
              <a:pathLst>
                <a:path h="954278" w="1320800">
                  <a:moveTo>
                    <a:pt x="0" y="0"/>
                  </a:moveTo>
                  <a:lnTo>
                    <a:pt x="1320800" y="0"/>
                  </a:lnTo>
                  <a:lnTo>
                    <a:pt x="1320800" y="954278"/>
                  </a:lnTo>
                  <a:lnTo>
                    <a:pt x="0" y="954278"/>
                  </a:lnTo>
                  <a:lnTo>
                    <a:pt x="0" y="0"/>
                  </a:lnTo>
                  <a:close/>
                </a:path>
              </a:pathLst>
            </a:custGeom>
            <a:blipFill>
              <a:blip r:embed="rId3"/>
              <a:stretch>
                <a:fillRect l="0" t="0" r="3" b="2"/>
              </a:stretch>
            </a:blipFill>
          </p:spPr>
        </p:sp>
      </p:grpSp>
      <p:grpSp>
        <p:nvGrpSpPr>
          <p:cNvPr name="Group 7" id="7"/>
          <p:cNvGrpSpPr/>
          <p:nvPr/>
        </p:nvGrpSpPr>
        <p:grpSpPr>
          <a:xfrm rot="0">
            <a:off x="1028700" y="847563"/>
            <a:ext cx="14643011" cy="991754"/>
            <a:chOff x="0" y="0"/>
            <a:chExt cx="19524015" cy="1322338"/>
          </a:xfrm>
        </p:grpSpPr>
        <p:sp>
          <p:nvSpPr>
            <p:cNvPr name="Freeform 8" id="8"/>
            <p:cNvSpPr/>
            <p:nvPr/>
          </p:nvSpPr>
          <p:spPr>
            <a:xfrm flipH="false" flipV="false" rot="0">
              <a:off x="0" y="0"/>
              <a:ext cx="19524010" cy="1322343"/>
            </a:xfrm>
            <a:custGeom>
              <a:avLst/>
              <a:gdLst/>
              <a:ahLst/>
              <a:cxnLst/>
              <a:rect r="r" b="b" t="t" l="l"/>
              <a:pathLst>
                <a:path h="1322343" w="19524010">
                  <a:moveTo>
                    <a:pt x="0" y="0"/>
                  </a:moveTo>
                  <a:lnTo>
                    <a:pt x="19524010" y="0"/>
                  </a:lnTo>
                  <a:lnTo>
                    <a:pt x="19524010" y="1322343"/>
                  </a:lnTo>
                  <a:lnTo>
                    <a:pt x="0" y="1322343"/>
                  </a:lnTo>
                  <a:close/>
                </a:path>
              </a:pathLst>
            </a:custGeom>
            <a:blipFill>
              <a:blip r:embed="rId4">
                <a:alphaModFix amt="0"/>
              </a:blip>
              <a:stretch>
                <a:fillRect l="0" t="-242055" r="0" b="-233326"/>
              </a:stretch>
            </a:blipFill>
          </p:spPr>
        </p:sp>
        <p:sp>
          <p:nvSpPr>
            <p:cNvPr name="TextBox 9" id="9"/>
            <p:cNvSpPr txBox="true"/>
            <p:nvPr/>
          </p:nvSpPr>
          <p:spPr>
            <a:xfrm>
              <a:off x="0" y="47625"/>
              <a:ext cx="19524015" cy="1274713"/>
            </a:xfrm>
            <a:prstGeom prst="rect">
              <a:avLst/>
            </a:prstGeom>
          </p:spPr>
          <p:txBody>
            <a:bodyPr anchor="b" rtlCol="false" tIns="0" lIns="0" bIns="0" rIns="0"/>
            <a:lstStyle/>
            <a:p>
              <a:pPr algn="l">
                <a:lnSpc>
                  <a:spcPts val="5400"/>
                </a:lnSpc>
              </a:pPr>
              <a:r>
                <a:rPr lang="en-US" sz="5000" b="true">
                  <a:solidFill>
                    <a:srgbClr val="304269"/>
                  </a:solidFill>
                  <a:latin typeface="Canva Sans Bold"/>
                  <a:ea typeface="Canva Sans Bold"/>
                  <a:cs typeface="Canva Sans Bold"/>
                  <a:sym typeface="Canva Sans Bold"/>
                </a:rPr>
                <a:t>CETAC – Program training</a:t>
              </a:r>
            </a:p>
          </p:txBody>
        </p:sp>
      </p:grpSp>
      <p:grpSp>
        <p:nvGrpSpPr>
          <p:cNvPr name="Group 10" id="10"/>
          <p:cNvGrpSpPr/>
          <p:nvPr/>
        </p:nvGrpSpPr>
        <p:grpSpPr>
          <a:xfrm rot="0">
            <a:off x="981285" y="2195827"/>
            <a:ext cx="2775814" cy="6640516"/>
            <a:chOff x="0" y="0"/>
            <a:chExt cx="3701085" cy="8854021"/>
          </a:xfrm>
        </p:grpSpPr>
        <p:sp>
          <p:nvSpPr>
            <p:cNvPr name="Freeform 11" id="11"/>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5B9BD5"/>
            </a:solidFill>
          </p:spPr>
        </p:sp>
        <p:sp>
          <p:nvSpPr>
            <p:cNvPr name="Freeform 12" id="12"/>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13" id="13"/>
          <p:cNvGrpSpPr/>
          <p:nvPr/>
        </p:nvGrpSpPr>
        <p:grpSpPr>
          <a:xfrm rot="0">
            <a:off x="981285" y="4844415"/>
            <a:ext cx="2775814" cy="2667634"/>
            <a:chOff x="0" y="0"/>
            <a:chExt cx="3701085" cy="3556846"/>
          </a:xfrm>
        </p:grpSpPr>
        <p:sp>
          <p:nvSpPr>
            <p:cNvPr name="Freeform 14" id="14"/>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15" id="15"/>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1. Legislație</a:t>
              </a:r>
            </a:p>
            <a:p>
              <a:pPr algn="ctr">
                <a:lnSpc>
                  <a:spcPts val="3240"/>
                </a:lnSpc>
              </a:pPr>
              <a:r>
                <a:rPr lang="en-US" sz="3000">
                  <a:solidFill>
                    <a:srgbClr val="FFFFFF"/>
                  </a:solidFill>
                  <a:latin typeface="Canva Sans"/>
                  <a:ea typeface="Canva Sans"/>
                  <a:cs typeface="Canva Sans"/>
                  <a:sym typeface="Canva Sans"/>
                </a:rPr>
                <a:t>12.03.2026</a:t>
              </a:r>
            </a:p>
          </p:txBody>
        </p:sp>
      </p:grpSp>
      <p:grpSp>
        <p:nvGrpSpPr>
          <p:cNvPr name="Group 16" id="16"/>
          <p:cNvGrpSpPr/>
          <p:nvPr/>
        </p:nvGrpSpPr>
        <p:grpSpPr>
          <a:xfrm rot="0">
            <a:off x="1257186" y="2593115"/>
            <a:ext cx="2223992" cy="2223992"/>
            <a:chOff x="0" y="0"/>
            <a:chExt cx="2965323" cy="2965323"/>
          </a:xfrm>
        </p:grpSpPr>
        <p:sp>
          <p:nvSpPr>
            <p:cNvPr name="Freeform 17" id="17"/>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5"/>
              <a:stretch>
                <a:fillRect l="-431" t="-4625" r="-431" b="-4625"/>
              </a:stretch>
            </a:blipFill>
          </p:spPr>
        </p:sp>
        <p:sp>
          <p:nvSpPr>
            <p:cNvPr name="Freeform 18" id="18"/>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19" id="19"/>
          <p:cNvGrpSpPr/>
          <p:nvPr/>
        </p:nvGrpSpPr>
        <p:grpSpPr>
          <a:xfrm rot="0">
            <a:off x="3820744" y="2195827"/>
            <a:ext cx="2775814" cy="6640516"/>
            <a:chOff x="0" y="0"/>
            <a:chExt cx="3701085" cy="8854021"/>
          </a:xfrm>
        </p:grpSpPr>
        <p:sp>
          <p:nvSpPr>
            <p:cNvPr name="Freeform 20" id="20"/>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46C7D4"/>
            </a:solidFill>
          </p:spPr>
        </p:sp>
        <p:sp>
          <p:nvSpPr>
            <p:cNvPr name="Freeform 21" id="21"/>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22" id="22"/>
          <p:cNvGrpSpPr/>
          <p:nvPr/>
        </p:nvGrpSpPr>
        <p:grpSpPr>
          <a:xfrm rot="0">
            <a:off x="3820744" y="4844415"/>
            <a:ext cx="2775814" cy="2667634"/>
            <a:chOff x="0" y="0"/>
            <a:chExt cx="3701085" cy="3556846"/>
          </a:xfrm>
        </p:grpSpPr>
        <p:sp>
          <p:nvSpPr>
            <p:cNvPr name="Freeform 23" id="23"/>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24" id="24"/>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2. Proceduri</a:t>
              </a:r>
            </a:p>
            <a:p>
              <a:pPr algn="ctr">
                <a:lnSpc>
                  <a:spcPts val="3240"/>
                </a:lnSpc>
              </a:pPr>
              <a:r>
                <a:rPr lang="en-US" sz="3000">
                  <a:solidFill>
                    <a:srgbClr val="FFFFFF"/>
                  </a:solidFill>
                  <a:latin typeface="Canva Sans"/>
                  <a:ea typeface="Canva Sans"/>
                  <a:cs typeface="Canva Sans"/>
                  <a:sym typeface="Canva Sans"/>
                </a:rPr>
                <a:t>31.03.2026 </a:t>
              </a:r>
            </a:p>
          </p:txBody>
        </p:sp>
      </p:grpSp>
      <p:grpSp>
        <p:nvGrpSpPr>
          <p:cNvPr name="Group 25" id="25"/>
          <p:cNvGrpSpPr/>
          <p:nvPr/>
        </p:nvGrpSpPr>
        <p:grpSpPr>
          <a:xfrm rot="0">
            <a:off x="4096655" y="2593115"/>
            <a:ext cx="2223992" cy="2223992"/>
            <a:chOff x="0" y="0"/>
            <a:chExt cx="2965323" cy="2965323"/>
          </a:xfrm>
        </p:grpSpPr>
        <p:sp>
          <p:nvSpPr>
            <p:cNvPr name="Freeform 26" id="26"/>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6"/>
              <a:stretch>
                <a:fillRect l="-431" t="-431" r="-431" b="-431"/>
              </a:stretch>
            </a:blipFill>
          </p:spPr>
        </p:sp>
        <p:sp>
          <p:nvSpPr>
            <p:cNvPr name="Freeform 27" id="27"/>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28" id="28"/>
          <p:cNvGrpSpPr/>
          <p:nvPr/>
        </p:nvGrpSpPr>
        <p:grpSpPr>
          <a:xfrm rot="0">
            <a:off x="6660213" y="2195827"/>
            <a:ext cx="2775814" cy="6640516"/>
            <a:chOff x="0" y="0"/>
            <a:chExt cx="3701085" cy="8854021"/>
          </a:xfrm>
        </p:grpSpPr>
        <p:sp>
          <p:nvSpPr>
            <p:cNvPr name="Freeform 29" id="29"/>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64D4B3"/>
            </a:solidFill>
          </p:spPr>
        </p:sp>
        <p:sp>
          <p:nvSpPr>
            <p:cNvPr name="Freeform 30" id="30"/>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31" id="31"/>
          <p:cNvGrpSpPr/>
          <p:nvPr/>
        </p:nvGrpSpPr>
        <p:grpSpPr>
          <a:xfrm rot="0">
            <a:off x="6660213" y="4844415"/>
            <a:ext cx="2775814" cy="2667634"/>
            <a:chOff x="0" y="0"/>
            <a:chExt cx="3701085" cy="3556846"/>
          </a:xfrm>
        </p:grpSpPr>
        <p:sp>
          <p:nvSpPr>
            <p:cNvPr name="Freeform 32" id="32"/>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33" id="33"/>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7030A0"/>
                  </a:solidFill>
                  <a:latin typeface="Canva Sans"/>
                  <a:ea typeface="Canva Sans"/>
                  <a:cs typeface="Canva Sans"/>
                  <a:sym typeface="Canva Sans"/>
                </a:rPr>
                <a:t>Modul 3. Clădiri</a:t>
              </a:r>
            </a:p>
            <a:p>
              <a:pPr algn="ctr">
                <a:lnSpc>
                  <a:spcPts val="3240"/>
                </a:lnSpc>
              </a:pPr>
              <a:r>
                <a:rPr lang="en-US" sz="3000">
                  <a:solidFill>
                    <a:srgbClr val="7030A0"/>
                  </a:solidFill>
                  <a:latin typeface="Canva Sans"/>
                  <a:ea typeface="Canva Sans"/>
                  <a:cs typeface="Canva Sans"/>
                  <a:sym typeface="Canva Sans"/>
                </a:rPr>
                <a:t>07.05.2026</a:t>
              </a:r>
            </a:p>
          </p:txBody>
        </p:sp>
      </p:grpSp>
      <p:grpSp>
        <p:nvGrpSpPr>
          <p:cNvPr name="Group 34" id="34"/>
          <p:cNvGrpSpPr/>
          <p:nvPr/>
        </p:nvGrpSpPr>
        <p:grpSpPr>
          <a:xfrm rot="0">
            <a:off x="6936115" y="2593115"/>
            <a:ext cx="2223992" cy="2223992"/>
            <a:chOff x="0" y="0"/>
            <a:chExt cx="2965323" cy="2965323"/>
          </a:xfrm>
        </p:grpSpPr>
        <p:sp>
          <p:nvSpPr>
            <p:cNvPr name="Freeform 35" id="35"/>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7"/>
              <a:stretch>
                <a:fillRect l="-431" t="-431" r="-431" b="-431"/>
              </a:stretch>
            </a:blipFill>
          </p:spPr>
        </p:sp>
        <p:sp>
          <p:nvSpPr>
            <p:cNvPr name="Freeform 36" id="36"/>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37" id="37"/>
          <p:cNvGrpSpPr/>
          <p:nvPr/>
        </p:nvGrpSpPr>
        <p:grpSpPr>
          <a:xfrm rot="0">
            <a:off x="9499673" y="2195827"/>
            <a:ext cx="2775814" cy="6640516"/>
            <a:chOff x="0" y="0"/>
            <a:chExt cx="3701085" cy="8854021"/>
          </a:xfrm>
        </p:grpSpPr>
        <p:sp>
          <p:nvSpPr>
            <p:cNvPr name="Freeform 38" id="38"/>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4CBF65"/>
            </a:solidFill>
          </p:spPr>
        </p:sp>
        <p:sp>
          <p:nvSpPr>
            <p:cNvPr name="Freeform 39" id="39"/>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40" id="40"/>
          <p:cNvGrpSpPr/>
          <p:nvPr/>
        </p:nvGrpSpPr>
        <p:grpSpPr>
          <a:xfrm rot="0">
            <a:off x="9499673" y="4844415"/>
            <a:ext cx="2775814" cy="2667634"/>
            <a:chOff x="0" y="0"/>
            <a:chExt cx="3701085" cy="3556846"/>
          </a:xfrm>
        </p:grpSpPr>
        <p:sp>
          <p:nvSpPr>
            <p:cNvPr name="Freeform 41" id="41"/>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42" id="42"/>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4. Regenerabile</a:t>
              </a:r>
            </a:p>
            <a:p>
              <a:pPr algn="ctr">
                <a:lnSpc>
                  <a:spcPts val="3240"/>
                </a:lnSpc>
              </a:pPr>
              <a:r>
                <a:rPr lang="en-US" sz="3000">
                  <a:solidFill>
                    <a:srgbClr val="FFFFFF"/>
                  </a:solidFill>
                  <a:latin typeface="Canva Sans"/>
                  <a:ea typeface="Canva Sans"/>
                  <a:cs typeface="Canva Sans"/>
                  <a:sym typeface="Canva Sans"/>
                </a:rPr>
                <a:t>9/ 10.06. 2026</a:t>
              </a:r>
            </a:p>
          </p:txBody>
        </p:sp>
      </p:grpSp>
      <p:grpSp>
        <p:nvGrpSpPr>
          <p:cNvPr name="Group 43" id="43"/>
          <p:cNvGrpSpPr/>
          <p:nvPr/>
        </p:nvGrpSpPr>
        <p:grpSpPr>
          <a:xfrm rot="0">
            <a:off x="9775584" y="2593115"/>
            <a:ext cx="2223992" cy="2223992"/>
            <a:chOff x="0" y="0"/>
            <a:chExt cx="2965323" cy="2965323"/>
          </a:xfrm>
        </p:grpSpPr>
        <p:sp>
          <p:nvSpPr>
            <p:cNvPr name="Freeform 44" id="44"/>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8"/>
              <a:stretch>
                <a:fillRect l="-25648" t="-431" r="-25648" b="-431"/>
              </a:stretch>
            </a:blipFill>
          </p:spPr>
        </p:sp>
        <p:sp>
          <p:nvSpPr>
            <p:cNvPr name="Freeform 45" id="45"/>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46" id="46"/>
          <p:cNvGrpSpPr/>
          <p:nvPr/>
        </p:nvGrpSpPr>
        <p:grpSpPr>
          <a:xfrm rot="0">
            <a:off x="12339142" y="2195827"/>
            <a:ext cx="2775814" cy="6640516"/>
            <a:chOff x="0" y="0"/>
            <a:chExt cx="3701085" cy="8854021"/>
          </a:xfrm>
        </p:grpSpPr>
        <p:sp>
          <p:nvSpPr>
            <p:cNvPr name="Freeform 47" id="47"/>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70AC2E"/>
            </a:solidFill>
          </p:spPr>
        </p:sp>
        <p:sp>
          <p:nvSpPr>
            <p:cNvPr name="Freeform 48" id="48"/>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49" id="49"/>
          <p:cNvGrpSpPr/>
          <p:nvPr/>
        </p:nvGrpSpPr>
        <p:grpSpPr>
          <a:xfrm rot="0">
            <a:off x="12339142" y="4844415"/>
            <a:ext cx="2775814" cy="2667634"/>
            <a:chOff x="0" y="0"/>
            <a:chExt cx="3701085" cy="3556846"/>
          </a:xfrm>
        </p:grpSpPr>
        <p:sp>
          <p:nvSpPr>
            <p:cNvPr name="Freeform 50" id="50"/>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51" id="51"/>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5. Financiar</a:t>
              </a:r>
            </a:p>
            <a:p>
              <a:pPr algn="ctr">
                <a:lnSpc>
                  <a:spcPts val="3240"/>
                </a:lnSpc>
              </a:pPr>
              <a:r>
                <a:rPr lang="en-US" sz="3000">
                  <a:solidFill>
                    <a:srgbClr val="FFFFFF"/>
                  </a:solidFill>
                  <a:latin typeface="Canva Sans"/>
                  <a:ea typeface="Canva Sans"/>
                  <a:cs typeface="Canva Sans"/>
                  <a:sym typeface="Canva Sans"/>
                </a:rPr>
                <a:t>30.06/ 01.07. 2026</a:t>
              </a:r>
            </a:p>
          </p:txBody>
        </p:sp>
      </p:grpSp>
      <p:grpSp>
        <p:nvGrpSpPr>
          <p:cNvPr name="Group 52" id="52"/>
          <p:cNvGrpSpPr/>
          <p:nvPr/>
        </p:nvGrpSpPr>
        <p:grpSpPr>
          <a:xfrm rot="0">
            <a:off x="12615043" y="2593115"/>
            <a:ext cx="2223992" cy="2223992"/>
            <a:chOff x="0" y="0"/>
            <a:chExt cx="2965323" cy="2965323"/>
          </a:xfrm>
        </p:grpSpPr>
        <p:sp>
          <p:nvSpPr>
            <p:cNvPr name="Freeform 53" id="53"/>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9"/>
              <a:stretch>
                <a:fillRect l="-29250" t="-431" r="-29250" b="-431"/>
              </a:stretch>
            </a:blipFill>
          </p:spPr>
        </p:sp>
        <p:sp>
          <p:nvSpPr>
            <p:cNvPr name="Freeform 54" id="54"/>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55" id="55"/>
          <p:cNvGrpSpPr/>
          <p:nvPr/>
        </p:nvGrpSpPr>
        <p:grpSpPr>
          <a:xfrm rot="0">
            <a:off x="15178602" y="2195827"/>
            <a:ext cx="2775814" cy="6640516"/>
            <a:chOff x="0" y="0"/>
            <a:chExt cx="3701085" cy="8854021"/>
          </a:xfrm>
        </p:grpSpPr>
        <p:sp>
          <p:nvSpPr>
            <p:cNvPr name="Freeform 56" id="56"/>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92C84A"/>
            </a:solidFill>
          </p:spPr>
        </p:sp>
        <p:sp>
          <p:nvSpPr>
            <p:cNvPr name="Freeform 57" id="57"/>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58" id="58"/>
          <p:cNvGrpSpPr/>
          <p:nvPr/>
        </p:nvGrpSpPr>
        <p:grpSpPr>
          <a:xfrm rot="0">
            <a:off x="15178602" y="4844415"/>
            <a:ext cx="2775814" cy="2667634"/>
            <a:chOff x="0" y="0"/>
            <a:chExt cx="3701085" cy="3556846"/>
          </a:xfrm>
        </p:grpSpPr>
        <p:sp>
          <p:nvSpPr>
            <p:cNvPr name="Freeform 59" id="59"/>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60" id="60"/>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6. Comunicare</a:t>
              </a:r>
            </a:p>
            <a:p>
              <a:pPr algn="ctr">
                <a:lnSpc>
                  <a:spcPts val="3240"/>
                </a:lnSpc>
              </a:pPr>
              <a:r>
                <a:rPr lang="en-US" sz="3000">
                  <a:solidFill>
                    <a:srgbClr val="FFFFFF"/>
                  </a:solidFill>
                  <a:latin typeface="Canva Sans"/>
                  <a:ea typeface="Canva Sans"/>
                  <a:cs typeface="Canva Sans"/>
                  <a:sym typeface="Canva Sans"/>
                </a:rPr>
                <a:t>14/ 15.07. 2026</a:t>
              </a:r>
            </a:p>
          </p:txBody>
        </p:sp>
      </p:grpSp>
      <p:grpSp>
        <p:nvGrpSpPr>
          <p:cNvPr name="Group 61" id="61"/>
          <p:cNvGrpSpPr/>
          <p:nvPr/>
        </p:nvGrpSpPr>
        <p:grpSpPr>
          <a:xfrm rot="0">
            <a:off x="15454513" y="2593115"/>
            <a:ext cx="2223992" cy="2223992"/>
            <a:chOff x="0" y="0"/>
            <a:chExt cx="2965323" cy="2965323"/>
          </a:xfrm>
        </p:grpSpPr>
        <p:sp>
          <p:nvSpPr>
            <p:cNvPr name="Freeform 62" id="62"/>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10"/>
              <a:stretch>
                <a:fillRect l="-25648" t="-431" r="-25648" b="-431"/>
              </a:stretch>
            </a:blipFill>
          </p:spPr>
        </p:sp>
        <p:sp>
          <p:nvSpPr>
            <p:cNvPr name="Freeform 63" id="63"/>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64" id="64"/>
          <p:cNvGrpSpPr/>
          <p:nvPr/>
        </p:nvGrpSpPr>
        <p:grpSpPr>
          <a:xfrm rot="0">
            <a:off x="1668780" y="7502528"/>
            <a:ext cx="15598140" cy="993219"/>
            <a:chOff x="0" y="0"/>
            <a:chExt cx="20797520" cy="1324292"/>
          </a:xfrm>
        </p:grpSpPr>
        <p:sp>
          <p:nvSpPr>
            <p:cNvPr name="Freeform 65" id="65"/>
            <p:cNvSpPr/>
            <p:nvPr/>
          </p:nvSpPr>
          <p:spPr>
            <a:xfrm flipH="false" flipV="false" rot="0">
              <a:off x="0" y="0"/>
              <a:ext cx="20797520" cy="1324356"/>
            </a:xfrm>
            <a:custGeom>
              <a:avLst/>
              <a:gdLst/>
              <a:ahLst/>
              <a:cxnLst/>
              <a:rect r="r" b="b" t="t" l="l"/>
              <a:pathLst>
                <a:path h="1324356" w="20797520">
                  <a:moveTo>
                    <a:pt x="0" y="331089"/>
                  </a:moveTo>
                  <a:lnTo>
                    <a:pt x="20135342" y="331089"/>
                  </a:lnTo>
                  <a:lnTo>
                    <a:pt x="20135342" y="0"/>
                  </a:lnTo>
                  <a:lnTo>
                    <a:pt x="20797520" y="662178"/>
                  </a:lnTo>
                  <a:lnTo>
                    <a:pt x="20135342" y="1324356"/>
                  </a:lnTo>
                  <a:lnTo>
                    <a:pt x="20135342" y="993267"/>
                  </a:lnTo>
                  <a:lnTo>
                    <a:pt x="0" y="993267"/>
                  </a:lnTo>
                  <a:close/>
                </a:path>
              </a:pathLst>
            </a:custGeom>
            <a:solidFill>
              <a:srgbClr val="D9D9D9"/>
            </a:solidFill>
          </p:spPr>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9259537" cy="13359889"/>
            <a:chOff x="0" y="0"/>
            <a:chExt cx="2042585" cy="2947092"/>
          </a:xfrm>
        </p:grpSpPr>
        <p:sp>
          <p:nvSpPr>
            <p:cNvPr name="Freeform 3" id="3"/>
            <p:cNvSpPr/>
            <p:nvPr/>
          </p:nvSpPr>
          <p:spPr>
            <a:xfrm flipH="false" flipV="false" rot="0">
              <a:off x="0" y="0"/>
              <a:ext cx="2042585" cy="2947092"/>
            </a:xfrm>
            <a:custGeom>
              <a:avLst/>
              <a:gdLst/>
              <a:ahLst/>
              <a:cxnLst/>
              <a:rect r="r" b="b" t="t" l="l"/>
              <a:pathLst>
                <a:path h="2947092" w="2042585">
                  <a:moveTo>
                    <a:pt x="0" y="0"/>
                  </a:moveTo>
                  <a:lnTo>
                    <a:pt x="2042585" y="0"/>
                  </a:lnTo>
                  <a:lnTo>
                    <a:pt x="2042585" y="2947092"/>
                  </a:lnTo>
                  <a:lnTo>
                    <a:pt x="0" y="2947092"/>
                  </a:lnTo>
                  <a:close/>
                </a:path>
              </a:pathLst>
            </a:custGeom>
            <a:solidFill>
              <a:srgbClr val="92C84A"/>
            </a:solidFill>
          </p:spPr>
        </p:sp>
        <p:sp>
          <p:nvSpPr>
            <p:cNvPr name="TextBox 4" id="4"/>
            <p:cNvSpPr txBox="true"/>
            <p:nvPr/>
          </p:nvSpPr>
          <p:spPr>
            <a:xfrm>
              <a:off x="0" y="0"/>
              <a:ext cx="2042585" cy="2947092"/>
            </a:xfrm>
            <a:prstGeom prst="rect">
              <a:avLst/>
            </a:prstGeom>
          </p:spPr>
          <p:txBody>
            <a:bodyPr anchor="ctr" rtlCol="false" tIns="24086" lIns="24086" bIns="24086" rIns="24086"/>
            <a:lstStyle/>
            <a:p>
              <a:pPr algn="ctr">
                <a:lnSpc>
                  <a:spcPts val="816"/>
                </a:lnSpc>
              </a:pPr>
            </a:p>
          </p:txBody>
        </p:sp>
      </p:grpSp>
      <p:grpSp>
        <p:nvGrpSpPr>
          <p:cNvPr name="Group 5" id="5"/>
          <p:cNvGrpSpPr/>
          <p:nvPr/>
        </p:nvGrpSpPr>
        <p:grpSpPr>
          <a:xfrm rot="0">
            <a:off x="758592" y="1195919"/>
            <a:ext cx="8933915" cy="6300450"/>
            <a:chOff x="0" y="0"/>
            <a:chExt cx="785330" cy="553837"/>
          </a:xfrm>
        </p:grpSpPr>
        <p:sp>
          <p:nvSpPr>
            <p:cNvPr name="Freeform 6" id="6"/>
            <p:cNvSpPr/>
            <p:nvPr/>
          </p:nvSpPr>
          <p:spPr>
            <a:xfrm flipH="false" flipV="false" rot="0">
              <a:off x="0" y="0"/>
              <a:ext cx="785330" cy="553837"/>
            </a:xfrm>
            <a:custGeom>
              <a:avLst/>
              <a:gdLst/>
              <a:ahLst/>
              <a:cxnLst/>
              <a:rect r="r" b="b" t="t" l="l"/>
              <a:pathLst>
                <a:path h="553837" w="785330">
                  <a:moveTo>
                    <a:pt x="0" y="0"/>
                  </a:moveTo>
                  <a:lnTo>
                    <a:pt x="785330" y="0"/>
                  </a:lnTo>
                  <a:lnTo>
                    <a:pt x="785330" y="553837"/>
                  </a:lnTo>
                  <a:lnTo>
                    <a:pt x="0" y="553837"/>
                  </a:lnTo>
                  <a:close/>
                </a:path>
              </a:pathLst>
            </a:custGeom>
            <a:blipFill>
              <a:blip r:embed="rId2"/>
              <a:stretch>
                <a:fillRect l="0" t="-344" r="-6417" b="-344"/>
              </a:stretch>
            </a:blipFill>
          </p:spPr>
        </p:sp>
      </p:grpSp>
      <p:grpSp>
        <p:nvGrpSpPr>
          <p:cNvPr name="Group 7" id="7"/>
          <p:cNvGrpSpPr/>
          <p:nvPr/>
        </p:nvGrpSpPr>
        <p:grpSpPr>
          <a:xfrm rot="0">
            <a:off x="11499444" y="3608342"/>
            <a:ext cx="5145774" cy="1979295"/>
            <a:chOff x="0" y="0"/>
            <a:chExt cx="6861032" cy="2639060"/>
          </a:xfrm>
        </p:grpSpPr>
        <p:pic>
          <p:nvPicPr>
            <p:cNvPr name="Picture 8" id="8"/>
            <p:cNvPicPr>
              <a:picLocks noChangeAspect="true"/>
            </p:cNvPicPr>
            <p:nvPr/>
          </p:nvPicPr>
          <p:blipFill>
            <a:blip r:embed="rId3"/>
            <a:srcRect l="0" t="15767" r="0" b="15767"/>
            <a:stretch>
              <a:fillRect/>
            </a:stretch>
          </p:blipFill>
          <p:spPr>
            <a:xfrm flipH="false" flipV="false">
              <a:off x="0" y="0"/>
              <a:ext cx="6861032" cy="2639060"/>
            </a:xfrm>
            <a:prstGeom prst="rect">
              <a:avLst/>
            </a:prstGeom>
          </p:spPr>
        </p:pic>
      </p:grpSp>
      <p:sp>
        <p:nvSpPr>
          <p:cNvPr name="Freeform 9" id="9"/>
          <p:cNvSpPr/>
          <p:nvPr/>
        </p:nvSpPr>
        <p:spPr>
          <a:xfrm flipH="false" flipV="false" rot="0">
            <a:off x="8643153" y="2778212"/>
            <a:ext cx="1994072" cy="2001323"/>
          </a:xfrm>
          <a:custGeom>
            <a:avLst/>
            <a:gdLst/>
            <a:ahLst/>
            <a:cxnLst/>
            <a:rect r="r" b="b" t="t" l="l"/>
            <a:pathLst>
              <a:path h="2001323" w="1994072">
                <a:moveTo>
                  <a:pt x="0" y="0"/>
                </a:moveTo>
                <a:lnTo>
                  <a:pt x="1994072" y="0"/>
                </a:lnTo>
                <a:lnTo>
                  <a:pt x="1994072" y="2001324"/>
                </a:lnTo>
                <a:lnTo>
                  <a:pt x="0" y="2001324"/>
                </a:lnTo>
                <a:lnTo>
                  <a:pt x="0" y="0"/>
                </a:lnTo>
                <a:close/>
              </a:path>
            </a:pathLst>
          </a:custGeom>
          <a:blipFill>
            <a:blip r:embed="rId4"/>
            <a:stretch>
              <a:fillRect l="0" t="0" r="0" b="0"/>
            </a:stretch>
          </a:blipFill>
        </p:spPr>
      </p:sp>
      <p:sp>
        <p:nvSpPr>
          <p:cNvPr name="TextBox 10" id="10"/>
          <p:cNvSpPr txBox="true"/>
          <p:nvPr/>
        </p:nvSpPr>
        <p:spPr>
          <a:xfrm rot="0">
            <a:off x="12049281" y="6114802"/>
            <a:ext cx="4046100" cy="565142"/>
          </a:xfrm>
          <a:prstGeom prst="rect">
            <a:avLst/>
          </a:prstGeom>
        </p:spPr>
        <p:txBody>
          <a:bodyPr anchor="t" rtlCol="false" tIns="0" lIns="0" bIns="0" rIns="0">
            <a:spAutoFit/>
          </a:bodyPr>
          <a:lstStyle/>
          <a:p>
            <a:pPr algn="l">
              <a:lnSpc>
                <a:spcPts val="4399"/>
              </a:lnSpc>
            </a:pPr>
            <a:r>
              <a:rPr lang="en-US" b="true" sz="3999">
                <a:solidFill>
                  <a:srgbClr val="0070C0"/>
                </a:solidFill>
                <a:latin typeface="Open Sans Bold"/>
                <a:ea typeface="Open Sans Bold"/>
                <a:cs typeface="Open Sans Bold"/>
                <a:sym typeface="Open Sans Bold"/>
              </a:rPr>
              <a:t>VĂ MULȚUMIM!</a:t>
            </a:r>
          </a:p>
        </p:txBody>
      </p:sp>
      <p:sp>
        <p:nvSpPr>
          <p:cNvPr name="TextBox 11" id="11"/>
          <p:cNvSpPr txBox="true"/>
          <p:nvPr/>
        </p:nvSpPr>
        <p:spPr>
          <a:xfrm rot="0">
            <a:off x="758592" y="8293161"/>
            <a:ext cx="8068203" cy="965139"/>
          </a:xfrm>
          <a:prstGeom prst="rect">
            <a:avLst/>
          </a:prstGeom>
        </p:spPr>
        <p:txBody>
          <a:bodyPr anchor="t" rtlCol="false" tIns="0" lIns="0" bIns="0" rIns="0">
            <a:spAutoFit/>
          </a:bodyPr>
          <a:lstStyle/>
          <a:p>
            <a:pPr algn="l">
              <a:lnSpc>
                <a:spcPts val="4372"/>
              </a:lnSpc>
            </a:pPr>
            <a:r>
              <a:rPr lang="en-US" sz="2666" b="true">
                <a:solidFill>
                  <a:srgbClr val="FFFFFF"/>
                </a:solidFill>
                <a:latin typeface="Open Sans Bold"/>
                <a:ea typeface="Open Sans Bold"/>
                <a:cs typeface="Open Sans Bold"/>
                <a:sym typeface="Open Sans Bold"/>
              </a:rPr>
              <a:t>ORAȘE CARE SCHIMBĂ ENERGIA ROMÂNIEI </a:t>
            </a:r>
          </a:p>
          <a:p>
            <a:pPr algn="l">
              <a:lnSpc>
                <a:spcPts val="3552"/>
              </a:lnSpc>
            </a:pPr>
            <a:r>
              <a:rPr lang="en-US" b="true" sz="2166">
                <a:solidFill>
                  <a:srgbClr val="FFFFFF"/>
                </a:solidFill>
                <a:latin typeface="Open Sans Bold"/>
                <a:ea typeface="Open Sans Bold"/>
                <a:cs typeface="Open Sans Bold"/>
                <a:sym typeface="Open Sans Bold"/>
              </a:rPr>
              <a:t>FĂGĂRAȘ, CAPITALA SOLUȚIILOR ENERGETICE PENTRU O ZI</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6561" y="1028700"/>
            <a:ext cx="16594879" cy="7892444"/>
          </a:xfrm>
          <a:custGeom>
            <a:avLst/>
            <a:gdLst/>
            <a:ahLst/>
            <a:cxnLst/>
            <a:rect r="r" b="b" t="t" l="l"/>
            <a:pathLst>
              <a:path h="7892444" w="16594879">
                <a:moveTo>
                  <a:pt x="0" y="0"/>
                </a:moveTo>
                <a:lnTo>
                  <a:pt x="16594878" y="0"/>
                </a:lnTo>
                <a:lnTo>
                  <a:pt x="16594878" y="7892444"/>
                </a:lnTo>
                <a:lnTo>
                  <a:pt x="0" y="7892444"/>
                </a:lnTo>
                <a:lnTo>
                  <a:pt x="0" y="0"/>
                </a:lnTo>
                <a:close/>
              </a:path>
            </a:pathLst>
          </a:custGeom>
          <a:blipFill>
            <a:blip r:embed="rId2"/>
            <a:stretch>
              <a:fillRect l="-61709" t="-53827" r="-27755" b="-70258"/>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6561" y="1028700"/>
            <a:ext cx="16594879" cy="3166812"/>
          </a:xfrm>
          <a:custGeom>
            <a:avLst/>
            <a:gdLst/>
            <a:ahLst/>
            <a:cxnLst/>
            <a:rect r="r" b="b" t="t" l="l"/>
            <a:pathLst>
              <a:path h="3166812" w="16594879">
                <a:moveTo>
                  <a:pt x="0" y="0"/>
                </a:moveTo>
                <a:lnTo>
                  <a:pt x="16594878" y="0"/>
                </a:lnTo>
                <a:lnTo>
                  <a:pt x="16594878" y="3166812"/>
                </a:lnTo>
                <a:lnTo>
                  <a:pt x="0" y="3166812"/>
                </a:lnTo>
                <a:lnTo>
                  <a:pt x="0" y="0"/>
                </a:lnTo>
                <a:close/>
              </a:path>
            </a:pathLst>
          </a:custGeom>
          <a:blipFill>
            <a:blip r:embed="rId2"/>
            <a:stretch>
              <a:fillRect l="-61709" t="-283373" r="-27755" b="-175100"/>
            </a:stretch>
          </a:blipFill>
        </p:spPr>
      </p:sp>
      <p:sp>
        <p:nvSpPr>
          <p:cNvPr name="Freeform 3" id="3"/>
          <p:cNvSpPr/>
          <p:nvPr/>
        </p:nvSpPr>
        <p:spPr>
          <a:xfrm flipH="false" flipV="false" rot="0">
            <a:off x="1422316" y="4815838"/>
            <a:ext cx="15238511" cy="3865936"/>
          </a:xfrm>
          <a:custGeom>
            <a:avLst/>
            <a:gdLst/>
            <a:ahLst/>
            <a:cxnLst/>
            <a:rect r="r" b="b" t="t" l="l"/>
            <a:pathLst>
              <a:path h="3865936" w="15238511">
                <a:moveTo>
                  <a:pt x="0" y="0"/>
                </a:moveTo>
                <a:lnTo>
                  <a:pt x="15238511" y="0"/>
                </a:lnTo>
                <a:lnTo>
                  <a:pt x="15238511" y="3865935"/>
                </a:lnTo>
                <a:lnTo>
                  <a:pt x="0" y="3865935"/>
                </a:lnTo>
                <a:lnTo>
                  <a:pt x="0" y="0"/>
                </a:lnTo>
                <a:close/>
              </a:path>
            </a:pathLst>
          </a:custGeom>
          <a:blipFill>
            <a:blip r:embed="rId3"/>
            <a:stretch>
              <a:fillRect l="-87824" t="-209955" r="-65216" b="-251095"/>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6561" y="1028700"/>
            <a:ext cx="16594879" cy="3166812"/>
          </a:xfrm>
          <a:custGeom>
            <a:avLst/>
            <a:gdLst/>
            <a:ahLst/>
            <a:cxnLst/>
            <a:rect r="r" b="b" t="t" l="l"/>
            <a:pathLst>
              <a:path h="3166812" w="16594879">
                <a:moveTo>
                  <a:pt x="0" y="0"/>
                </a:moveTo>
                <a:lnTo>
                  <a:pt x="16594878" y="0"/>
                </a:lnTo>
                <a:lnTo>
                  <a:pt x="16594878" y="3166812"/>
                </a:lnTo>
                <a:lnTo>
                  <a:pt x="0" y="3166812"/>
                </a:lnTo>
                <a:lnTo>
                  <a:pt x="0" y="0"/>
                </a:lnTo>
                <a:close/>
              </a:path>
            </a:pathLst>
          </a:custGeom>
          <a:blipFill>
            <a:blip r:embed="rId2"/>
            <a:stretch>
              <a:fillRect l="-61709" t="-283373" r="-27755" b="-175100"/>
            </a:stretch>
          </a:blipFill>
        </p:spPr>
      </p:sp>
      <p:sp>
        <p:nvSpPr>
          <p:cNvPr name="Freeform 3" id="3"/>
          <p:cNvSpPr/>
          <p:nvPr/>
        </p:nvSpPr>
        <p:spPr>
          <a:xfrm flipH="false" flipV="false" rot="0">
            <a:off x="247076" y="5035074"/>
            <a:ext cx="18040924" cy="3414649"/>
          </a:xfrm>
          <a:custGeom>
            <a:avLst/>
            <a:gdLst/>
            <a:ahLst/>
            <a:cxnLst/>
            <a:rect r="r" b="b" t="t" l="l"/>
            <a:pathLst>
              <a:path h="3414649" w="18040924">
                <a:moveTo>
                  <a:pt x="0" y="0"/>
                </a:moveTo>
                <a:lnTo>
                  <a:pt x="18040924" y="0"/>
                </a:lnTo>
                <a:lnTo>
                  <a:pt x="18040924" y="3414649"/>
                </a:lnTo>
                <a:lnTo>
                  <a:pt x="0" y="3414649"/>
                </a:lnTo>
                <a:lnTo>
                  <a:pt x="0" y="0"/>
                </a:lnTo>
                <a:close/>
              </a:path>
            </a:pathLst>
          </a:custGeom>
          <a:blipFill>
            <a:blip r:embed="rId3"/>
            <a:stretch>
              <a:fillRect l="-62340" t="-228601" r="-37801" b="-26620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46561" y="1028700"/>
            <a:ext cx="16594879" cy="3166812"/>
          </a:xfrm>
          <a:custGeom>
            <a:avLst/>
            <a:gdLst/>
            <a:ahLst/>
            <a:cxnLst/>
            <a:rect r="r" b="b" t="t" l="l"/>
            <a:pathLst>
              <a:path h="3166812" w="16594879">
                <a:moveTo>
                  <a:pt x="0" y="0"/>
                </a:moveTo>
                <a:lnTo>
                  <a:pt x="16594878" y="0"/>
                </a:lnTo>
                <a:lnTo>
                  <a:pt x="16594878" y="3166812"/>
                </a:lnTo>
                <a:lnTo>
                  <a:pt x="0" y="3166812"/>
                </a:lnTo>
                <a:lnTo>
                  <a:pt x="0" y="0"/>
                </a:lnTo>
                <a:close/>
              </a:path>
            </a:pathLst>
          </a:custGeom>
          <a:blipFill>
            <a:blip r:embed="rId2"/>
            <a:stretch>
              <a:fillRect l="-61709" t="-283373" r="-27755" b="-175100"/>
            </a:stretch>
          </a:blipFill>
        </p:spPr>
      </p:sp>
      <p:sp>
        <p:nvSpPr>
          <p:cNvPr name="Freeform 3" id="3"/>
          <p:cNvSpPr/>
          <p:nvPr/>
        </p:nvSpPr>
        <p:spPr>
          <a:xfrm flipH="false" flipV="false" rot="0">
            <a:off x="562575" y="5143500"/>
            <a:ext cx="17725425" cy="3230484"/>
          </a:xfrm>
          <a:custGeom>
            <a:avLst/>
            <a:gdLst/>
            <a:ahLst/>
            <a:cxnLst/>
            <a:rect r="r" b="b" t="t" l="l"/>
            <a:pathLst>
              <a:path h="3230484" w="17725425">
                <a:moveTo>
                  <a:pt x="0" y="0"/>
                </a:moveTo>
                <a:lnTo>
                  <a:pt x="17725425" y="0"/>
                </a:lnTo>
                <a:lnTo>
                  <a:pt x="17725425" y="3230484"/>
                </a:lnTo>
                <a:lnTo>
                  <a:pt x="0" y="3230484"/>
                </a:lnTo>
                <a:lnTo>
                  <a:pt x="0" y="0"/>
                </a:lnTo>
                <a:close/>
              </a:path>
            </a:pathLst>
          </a:custGeom>
          <a:blipFill>
            <a:blip r:embed="rId3"/>
            <a:stretch>
              <a:fillRect l="-61061" t="-231609" r="-31655" b="-263192"/>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59904" y="856856"/>
            <a:ext cx="16568191" cy="9160338"/>
          </a:xfrm>
          <a:custGeom>
            <a:avLst/>
            <a:gdLst/>
            <a:ahLst/>
            <a:cxnLst/>
            <a:rect r="r" b="b" t="t" l="l"/>
            <a:pathLst>
              <a:path h="9160338" w="16568191">
                <a:moveTo>
                  <a:pt x="0" y="0"/>
                </a:moveTo>
                <a:lnTo>
                  <a:pt x="16568192" y="0"/>
                </a:lnTo>
                <a:lnTo>
                  <a:pt x="16568192" y="9160339"/>
                </a:lnTo>
                <a:lnTo>
                  <a:pt x="0" y="9160339"/>
                </a:lnTo>
                <a:lnTo>
                  <a:pt x="0" y="0"/>
                </a:lnTo>
                <a:close/>
              </a:path>
            </a:pathLst>
          </a:custGeom>
          <a:blipFill>
            <a:blip r:embed="rId2"/>
            <a:stretch>
              <a:fillRect l="-60727" t="-43646" r="-25722" b="-46045"/>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956"/>
            <a:ext cx="18288000" cy="10229088"/>
            <a:chOff x="0" y="0"/>
            <a:chExt cx="24384000" cy="13638784"/>
          </a:xfrm>
        </p:grpSpPr>
        <p:sp>
          <p:nvSpPr>
            <p:cNvPr name="Freeform 3" id="3"/>
            <p:cNvSpPr/>
            <p:nvPr/>
          </p:nvSpPr>
          <p:spPr>
            <a:xfrm flipH="false" flipV="false" rot="0">
              <a:off x="0" y="0"/>
              <a:ext cx="24384000" cy="13638785"/>
            </a:xfrm>
            <a:custGeom>
              <a:avLst/>
              <a:gdLst/>
              <a:ahLst/>
              <a:cxnLst/>
              <a:rect r="r" b="b" t="t" l="l"/>
              <a:pathLst>
                <a:path h="13638785" w="24384000">
                  <a:moveTo>
                    <a:pt x="0" y="0"/>
                  </a:moveTo>
                  <a:lnTo>
                    <a:pt x="24384000" y="0"/>
                  </a:lnTo>
                  <a:lnTo>
                    <a:pt x="24384000" y="13638785"/>
                  </a:lnTo>
                  <a:lnTo>
                    <a:pt x="0" y="13638785"/>
                  </a:lnTo>
                  <a:lnTo>
                    <a:pt x="0" y="0"/>
                  </a:lnTo>
                  <a:close/>
                </a:path>
              </a:pathLst>
            </a:custGeom>
            <a:blipFill>
              <a:blip r:embed="rId2"/>
              <a:stretch>
                <a:fillRect l="0" t="0" r="0" b="0"/>
              </a:stretch>
            </a:blipFill>
          </p:spPr>
        </p:sp>
      </p:grpSp>
      <p:sp>
        <p:nvSpPr>
          <p:cNvPr name="TextBox 4" id="4"/>
          <p:cNvSpPr txBox="true"/>
          <p:nvPr/>
        </p:nvSpPr>
        <p:spPr>
          <a:xfrm rot="0">
            <a:off x="1296648" y="9469936"/>
            <a:ext cx="7003247" cy="670303"/>
          </a:xfrm>
          <a:prstGeom prst="rect">
            <a:avLst/>
          </a:prstGeom>
        </p:spPr>
        <p:txBody>
          <a:bodyPr anchor="t" rtlCol="false" tIns="0" lIns="0" bIns="0" rIns="0">
            <a:spAutoFit/>
          </a:bodyPr>
          <a:lstStyle/>
          <a:p>
            <a:pPr algn="just">
              <a:lnSpc>
                <a:spcPts val="1620"/>
              </a:lnSpc>
            </a:pPr>
            <a:r>
              <a:rPr lang="en-US" sz="1350" i="true">
                <a:solidFill>
                  <a:srgbClr val="26324B"/>
                </a:solidFill>
                <a:latin typeface="Arial Nova Italics"/>
                <a:ea typeface="Arial Nova Italics"/>
                <a:cs typeface="Arial Nova Italics"/>
                <a:sym typeface="Arial Nova Italics"/>
              </a:rPr>
              <a:t>Co-funded by the European Union. Views and opinions expressed are however those of the author(s) only and do not necessarily reflect those of the European Union or CINEA. Neither the European Union nor the granting authority can be held responsible for them.</a:t>
            </a:r>
          </a:p>
        </p:txBody>
      </p:sp>
      <p:grpSp>
        <p:nvGrpSpPr>
          <p:cNvPr name="Group 5" id="5"/>
          <p:cNvGrpSpPr/>
          <p:nvPr/>
        </p:nvGrpSpPr>
        <p:grpSpPr>
          <a:xfrm rot="0">
            <a:off x="125968" y="9447247"/>
            <a:ext cx="990562" cy="715689"/>
            <a:chOff x="0" y="0"/>
            <a:chExt cx="1320749" cy="954253"/>
          </a:xfrm>
        </p:grpSpPr>
        <p:sp>
          <p:nvSpPr>
            <p:cNvPr name="Freeform 6" id="6" descr="Life_1"/>
            <p:cNvSpPr/>
            <p:nvPr/>
          </p:nvSpPr>
          <p:spPr>
            <a:xfrm flipH="false" flipV="false" rot="0">
              <a:off x="0" y="0"/>
              <a:ext cx="1320800" cy="954278"/>
            </a:xfrm>
            <a:custGeom>
              <a:avLst/>
              <a:gdLst/>
              <a:ahLst/>
              <a:cxnLst/>
              <a:rect r="r" b="b" t="t" l="l"/>
              <a:pathLst>
                <a:path h="954278" w="1320800">
                  <a:moveTo>
                    <a:pt x="0" y="0"/>
                  </a:moveTo>
                  <a:lnTo>
                    <a:pt x="1320800" y="0"/>
                  </a:lnTo>
                  <a:lnTo>
                    <a:pt x="1320800" y="954278"/>
                  </a:lnTo>
                  <a:lnTo>
                    <a:pt x="0" y="954278"/>
                  </a:lnTo>
                  <a:lnTo>
                    <a:pt x="0" y="0"/>
                  </a:lnTo>
                  <a:close/>
                </a:path>
              </a:pathLst>
            </a:custGeom>
            <a:blipFill>
              <a:blip r:embed="rId3"/>
              <a:stretch>
                <a:fillRect l="0" t="0" r="3" b="2"/>
              </a:stretch>
            </a:blipFill>
          </p:spPr>
        </p:sp>
      </p:grpSp>
      <p:sp>
        <p:nvSpPr>
          <p:cNvPr name="TextBox 7" id="7"/>
          <p:cNvSpPr txBox="true"/>
          <p:nvPr/>
        </p:nvSpPr>
        <p:spPr>
          <a:xfrm rot="0">
            <a:off x="1028700" y="1688046"/>
            <a:ext cx="10113466" cy="771525"/>
          </a:xfrm>
          <a:prstGeom prst="rect">
            <a:avLst/>
          </a:prstGeom>
        </p:spPr>
        <p:txBody>
          <a:bodyPr anchor="t" rtlCol="false" tIns="0" lIns="0" bIns="0" rIns="0">
            <a:spAutoFit/>
          </a:bodyPr>
          <a:lstStyle/>
          <a:p>
            <a:pPr algn="l">
              <a:lnSpc>
                <a:spcPts val="6000"/>
              </a:lnSpc>
            </a:pPr>
            <a:r>
              <a:rPr lang="en-US" b="true" sz="5000">
                <a:solidFill>
                  <a:srgbClr val="70AC2E"/>
                </a:solidFill>
                <a:latin typeface="Canva Sans Bold"/>
                <a:ea typeface="Canva Sans Bold"/>
                <a:cs typeface="Canva Sans Bold"/>
                <a:sym typeface="Canva Sans Bold"/>
              </a:rPr>
              <a:t>Sprijin pentru UAT și comunitate</a:t>
            </a:r>
          </a:p>
        </p:txBody>
      </p:sp>
      <p:sp>
        <p:nvSpPr>
          <p:cNvPr name="TextBox 8" id="8"/>
          <p:cNvSpPr txBox="true"/>
          <p:nvPr/>
        </p:nvSpPr>
        <p:spPr>
          <a:xfrm rot="0">
            <a:off x="927544" y="3086100"/>
            <a:ext cx="14744700" cy="4114800"/>
          </a:xfrm>
          <a:prstGeom prst="rect">
            <a:avLst/>
          </a:prstGeom>
        </p:spPr>
        <p:txBody>
          <a:bodyPr anchor="t" rtlCol="false" tIns="0" lIns="0" bIns="0" rIns="0">
            <a:spAutoFit/>
          </a:bodyPr>
          <a:lstStyle/>
          <a:p>
            <a:pPr algn="l" marL="542925" indent="-271462" lvl="1">
              <a:lnSpc>
                <a:spcPts val="3600"/>
              </a:lnSpc>
              <a:buFont typeface="Arial"/>
              <a:buChar char="•"/>
            </a:pPr>
            <a:r>
              <a:rPr lang="en-US" b="true" sz="3000">
                <a:solidFill>
                  <a:srgbClr val="000000"/>
                </a:solidFill>
                <a:latin typeface="Canva Sans Bold"/>
                <a:ea typeface="Canva Sans Bold"/>
                <a:cs typeface="Canva Sans Bold"/>
                <a:sym typeface="Canva Sans Bold"/>
              </a:rPr>
              <a:t>Strategii energie și climă: </a:t>
            </a:r>
            <a:r>
              <a:rPr lang="en-US" sz="3000">
                <a:solidFill>
                  <a:srgbClr val="000000"/>
                </a:solidFill>
                <a:latin typeface="Canva Sans"/>
                <a:ea typeface="Canva Sans"/>
                <a:cs typeface="Canva Sans"/>
                <a:sym typeface="Canva Sans"/>
              </a:rPr>
              <a:t>atingere obiective propuse (scădere emisii GES rezidențial)</a:t>
            </a:r>
          </a:p>
          <a:p>
            <a:pPr algn="l" marL="542925" indent="-271462" lvl="1">
              <a:lnSpc>
                <a:spcPts val="3600"/>
              </a:lnSpc>
              <a:buFont typeface="Arial"/>
              <a:buChar char="•"/>
            </a:pPr>
            <a:r>
              <a:rPr lang="en-US" b="true" sz="3000">
                <a:solidFill>
                  <a:srgbClr val="000000"/>
                </a:solidFill>
                <a:latin typeface="Canva Sans Bold"/>
                <a:ea typeface="Canva Sans Bold"/>
                <a:cs typeface="Canva Sans Bold"/>
                <a:sym typeface="Canva Sans Bold"/>
              </a:rPr>
              <a:t>Dezvoltare locală</a:t>
            </a:r>
            <a:r>
              <a:rPr lang="en-US" sz="3000">
                <a:solidFill>
                  <a:srgbClr val="000000"/>
                </a:solidFill>
                <a:latin typeface="Canva Sans"/>
                <a:ea typeface="Canva Sans"/>
                <a:cs typeface="Canva Sans"/>
                <a:sym typeface="Canva Sans"/>
              </a:rPr>
              <a:t>: stimulare investiții în renovarea clădirilor rezidențiale, creștere valoare imobiliară</a:t>
            </a:r>
          </a:p>
          <a:p>
            <a:pPr algn="l" marL="542925" indent="-271462" lvl="1">
              <a:lnSpc>
                <a:spcPts val="3600"/>
              </a:lnSpc>
              <a:buFont typeface="Arial"/>
              <a:buChar char="•"/>
            </a:pPr>
            <a:r>
              <a:rPr lang="en-US" b="true" sz="3000">
                <a:solidFill>
                  <a:srgbClr val="000000"/>
                </a:solidFill>
                <a:latin typeface="Canva Sans Bold"/>
                <a:ea typeface="Canva Sans Bold"/>
                <a:cs typeface="Canva Sans Bold"/>
                <a:sym typeface="Canva Sans Bold"/>
              </a:rPr>
              <a:t>Impact social:</a:t>
            </a:r>
            <a:r>
              <a:rPr lang="en-US" sz="3000">
                <a:solidFill>
                  <a:srgbClr val="000000"/>
                </a:solidFill>
                <a:latin typeface="Canva Sans"/>
                <a:ea typeface="Canva Sans"/>
                <a:cs typeface="Canva Sans"/>
                <a:sym typeface="Canva Sans"/>
              </a:rPr>
              <a:t> reducere facturi energie, combatere sărăcie energetică</a:t>
            </a:r>
          </a:p>
          <a:p>
            <a:pPr algn="l" marL="542925" indent="-271462" lvl="1">
              <a:lnSpc>
                <a:spcPts val="3600"/>
              </a:lnSpc>
              <a:buFont typeface="Arial"/>
              <a:buChar char="•"/>
            </a:pPr>
            <a:r>
              <a:rPr lang="en-US" b="true" sz="3000">
                <a:solidFill>
                  <a:srgbClr val="000000"/>
                </a:solidFill>
                <a:latin typeface="Canva Sans Bold"/>
                <a:ea typeface="Canva Sans Bold"/>
                <a:cs typeface="Canva Sans Bold"/>
                <a:sym typeface="Canva Sans Bold"/>
              </a:rPr>
              <a:t>Educație</a:t>
            </a:r>
            <a:r>
              <a:rPr lang="en-US" sz="3000">
                <a:solidFill>
                  <a:srgbClr val="000000"/>
                </a:solidFill>
                <a:latin typeface="Canva Sans"/>
                <a:ea typeface="Canva Sans"/>
                <a:cs typeface="Canva Sans"/>
                <a:sym typeface="Canva Sans"/>
              </a:rPr>
              <a:t>: schimbare comportament consum energetic, înțelegere și acceptare concepte sustenabile</a:t>
            </a:r>
          </a:p>
          <a:p>
            <a:pPr algn="l" marL="542544" indent="-271272" lvl="1">
              <a:lnSpc>
                <a:spcPts val="3600"/>
              </a:lnSpc>
              <a:buFont typeface="Arial"/>
              <a:buChar char="•"/>
            </a:pPr>
            <a:r>
              <a:rPr lang="en-US" b="true" sz="3000">
                <a:solidFill>
                  <a:srgbClr val="000000"/>
                </a:solidFill>
                <a:latin typeface="Canva Sans Bold"/>
                <a:ea typeface="Canva Sans Bold"/>
                <a:cs typeface="Canva Sans Bold"/>
                <a:sym typeface="Canva Sans Bold"/>
              </a:rPr>
              <a:t>Transparență și eficiență administrativă: </a:t>
            </a:r>
            <a:r>
              <a:rPr lang="en-US" sz="3000">
                <a:solidFill>
                  <a:srgbClr val="000000"/>
                </a:solidFill>
                <a:latin typeface="Canva Sans"/>
                <a:ea typeface="Canva Sans"/>
                <a:cs typeface="Canva Sans"/>
                <a:sym typeface="Canva Sans"/>
              </a:rPr>
              <a:t>punct central de furnizare informații</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956"/>
            <a:ext cx="18288000" cy="10229088"/>
            <a:chOff x="0" y="0"/>
            <a:chExt cx="24384000" cy="13638784"/>
          </a:xfrm>
        </p:grpSpPr>
        <p:sp>
          <p:nvSpPr>
            <p:cNvPr name="Freeform 3" id="3"/>
            <p:cNvSpPr/>
            <p:nvPr/>
          </p:nvSpPr>
          <p:spPr>
            <a:xfrm flipH="false" flipV="false" rot="0">
              <a:off x="0" y="0"/>
              <a:ext cx="24384000" cy="13638785"/>
            </a:xfrm>
            <a:custGeom>
              <a:avLst/>
              <a:gdLst/>
              <a:ahLst/>
              <a:cxnLst/>
              <a:rect r="r" b="b" t="t" l="l"/>
              <a:pathLst>
                <a:path h="13638785" w="24384000">
                  <a:moveTo>
                    <a:pt x="0" y="0"/>
                  </a:moveTo>
                  <a:lnTo>
                    <a:pt x="24384000" y="0"/>
                  </a:lnTo>
                  <a:lnTo>
                    <a:pt x="24384000" y="13638785"/>
                  </a:lnTo>
                  <a:lnTo>
                    <a:pt x="0" y="13638785"/>
                  </a:lnTo>
                  <a:lnTo>
                    <a:pt x="0" y="0"/>
                  </a:lnTo>
                  <a:close/>
                </a:path>
              </a:pathLst>
            </a:custGeom>
            <a:blipFill>
              <a:blip r:embed="rId2"/>
              <a:stretch>
                <a:fillRect l="0" t="0" r="0" b="0"/>
              </a:stretch>
            </a:blipFill>
          </p:spPr>
        </p:sp>
      </p:grpSp>
      <p:sp>
        <p:nvSpPr>
          <p:cNvPr name="TextBox 4" id="4"/>
          <p:cNvSpPr txBox="true"/>
          <p:nvPr/>
        </p:nvSpPr>
        <p:spPr>
          <a:xfrm rot="0">
            <a:off x="1296648" y="9469936"/>
            <a:ext cx="7003247" cy="670303"/>
          </a:xfrm>
          <a:prstGeom prst="rect">
            <a:avLst/>
          </a:prstGeom>
        </p:spPr>
        <p:txBody>
          <a:bodyPr anchor="t" rtlCol="false" tIns="0" lIns="0" bIns="0" rIns="0">
            <a:spAutoFit/>
          </a:bodyPr>
          <a:lstStyle/>
          <a:p>
            <a:pPr algn="just">
              <a:lnSpc>
                <a:spcPts val="1620"/>
              </a:lnSpc>
            </a:pPr>
            <a:r>
              <a:rPr lang="en-US" sz="1350" i="true">
                <a:solidFill>
                  <a:srgbClr val="26324B"/>
                </a:solidFill>
                <a:latin typeface="Arial Nova Italics"/>
                <a:ea typeface="Arial Nova Italics"/>
                <a:cs typeface="Arial Nova Italics"/>
                <a:sym typeface="Arial Nova Italics"/>
              </a:rPr>
              <a:t>Co-funded by the European Union. Views and opinions expressed are however those of the author(s) only and do not necessarily reflect those of the European Union or CINEA. Neither the European Union nor the granting authority can be held responsible for them.</a:t>
            </a:r>
          </a:p>
        </p:txBody>
      </p:sp>
      <p:grpSp>
        <p:nvGrpSpPr>
          <p:cNvPr name="Group 5" id="5"/>
          <p:cNvGrpSpPr/>
          <p:nvPr/>
        </p:nvGrpSpPr>
        <p:grpSpPr>
          <a:xfrm rot="0">
            <a:off x="125968" y="9447247"/>
            <a:ext cx="990562" cy="715689"/>
            <a:chOff x="0" y="0"/>
            <a:chExt cx="1320749" cy="954253"/>
          </a:xfrm>
        </p:grpSpPr>
        <p:sp>
          <p:nvSpPr>
            <p:cNvPr name="Freeform 6" id="6" descr="Life_1"/>
            <p:cNvSpPr/>
            <p:nvPr/>
          </p:nvSpPr>
          <p:spPr>
            <a:xfrm flipH="false" flipV="false" rot="0">
              <a:off x="0" y="0"/>
              <a:ext cx="1320800" cy="954278"/>
            </a:xfrm>
            <a:custGeom>
              <a:avLst/>
              <a:gdLst/>
              <a:ahLst/>
              <a:cxnLst/>
              <a:rect r="r" b="b" t="t" l="l"/>
              <a:pathLst>
                <a:path h="954278" w="1320800">
                  <a:moveTo>
                    <a:pt x="0" y="0"/>
                  </a:moveTo>
                  <a:lnTo>
                    <a:pt x="1320800" y="0"/>
                  </a:lnTo>
                  <a:lnTo>
                    <a:pt x="1320800" y="954278"/>
                  </a:lnTo>
                  <a:lnTo>
                    <a:pt x="0" y="954278"/>
                  </a:lnTo>
                  <a:lnTo>
                    <a:pt x="0" y="0"/>
                  </a:lnTo>
                  <a:close/>
                </a:path>
              </a:pathLst>
            </a:custGeom>
            <a:blipFill>
              <a:blip r:embed="rId3"/>
              <a:stretch>
                <a:fillRect l="0" t="0" r="3" b="2"/>
              </a:stretch>
            </a:blipFill>
          </p:spPr>
        </p:sp>
      </p:grpSp>
      <p:sp>
        <p:nvSpPr>
          <p:cNvPr name="TextBox 7" id="7"/>
          <p:cNvSpPr txBox="true"/>
          <p:nvPr/>
        </p:nvSpPr>
        <p:spPr>
          <a:xfrm rot="0">
            <a:off x="1028700" y="1673094"/>
            <a:ext cx="2890093" cy="771525"/>
          </a:xfrm>
          <a:prstGeom prst="rect">
            <a:avLst/>
          </a:prstGeom>
        </p:spPr>
        <p:txBody>
          <a:bodyPr anchor="t" rtlCol="false" tIns="0" lIns="0" bIns="0" rIns="0">
            <a:spAutoFit/>
          </a:bodyPr>
          <a:lstStyle/>
          <a:p>
            <a:pPr algn="l">
              <a:lnSpc>
                <a:spcPts val="6000"/>
              </a:lnSpc>
            </a:pPr>
            <a:r>
              <a:rPr lang="en-US" b="true" sz="5000">
                <a:solidFill>
                  <a:srgbClr val="70AC2E"/>
                </a:solidFill>
                <a:latin typeface="Canva Sans Bold"/>
                <a:ea typeface="Canva Sans Bold"/>
                <a:cs typeface="Canva Sans Bold"/>
                <a:sym typeface="Canva Sans Bold"/>
              </a:rPr>
              <a:t>Înființare</a:t>
            </a:r>
          </a:p>
        </p:txBody>
      </p:sp>
      <p:grpSp>
        <p:nvGrpSpPr>
          <p:cNvPr name="Group 8" id="8"/>
          <p:cNvGrpSpPr/>
          <p:nvPr/>
        </p:nvGrpSpPr>
        <p:grpSpPr>
          <a:xfrm rot="0">
            <a:off x="12760957" y="2697480"/>
            <a:ext cx="5527043" cy="6217920"/>
            <a:chOff x="0" y="0"/>
            <a:chExt cx="7369391" cy="8290560"/>
          </a:xfrm>
        </p:grpSpPr>
        <p:sp>
          <p:nvSpPr>
            <p:cNvPr name="Freeform 9" id="9"/>
            <p:cNvSpPr/>
            <p:nvPr/>
          </p:nvSpPr>
          <p:spPr>
            <a:xfrm flipH="false" flipV="false" rot="0">
              <a:off x="0" y="0"/>
              <a:ext cx="7369429" cy="8290560"/>
            </a:xfrm>
            <a:custGeom>
              <a:avLst/>
              <a:gdLst/>
              <a:ahLst/>
              <a:cxnLst/>
              <a:rect r="r" b="b" t="t" l="l"/>
              <a:pathLst>
                <a:path h="8290560" w="7369429">
                  <a:moveTo>
                    <a:pt x="0" y="0"/>
                  </a:moveTo>
                  <a:lnTo>
                    <a:pt x="7369429" y="0"/>
                  </a:lnTo>
                  <a:lnTo>
                    <a:pt x="7369429" y="8290560"/>
                  </a:lnTo>
                  <a:lnTo>
                    <a:pt x="0" y="8290560"/>
                  </a:lnTo>
                  <a:lnTo>
                    <a:pt x="0" y="0"/>
                  </a:lnTo>
                  <a:close/>
                </a:path>
              </a:pathLst>
            </a:custGeom>
            <a:blipFill>
              <a:blip r:embed="rId4"/>
              <a:stretch>
                <a:fillRect l="0" t="0" r="0" b="0"/>
              </a:stretch>
            </a:blipFill>
          </p:spPr>
        </p:sp>
      </p:grpSp>
      <p:sp>
        <p:nvSpPr>
          <p:cNvPr name="TextBox 10" id="10"/>
          <p:cNvSpPr txBox="true"/>
          <p:nvPr/>
        </p:nvSpPr>
        <p:spPr>
          <a:xfrm rot="0">
            <a:off x="1028700" y="2905911"/>
            <a:ext cx="11910060" cy="5486400"/>
          </a:xfrm>
          <a:prstGeom prst="rect">
            <a:avLst/>
          </a:prstGeom>
        </p:spPr>
        <p:txBody>
          <a:bodyPr anchor="t" rtlCol="false" tIns="0" lIns="0" bIns="0" rIns="0">
            <a:spAutoFit/>
          </a:bodyPr>
          <a:lstStyle/>
          <a:p>
            <a:pPr algn="l">
              <a:lnSpc>
                <a:spcPts val="3600"/>
              </a:lnSpc>
            </a:pPr>
            <a:r>
              <a:rPr lang="en-US" b="true" sz="3000">
                <a:solidFill>
                  <a:srgbClr val="70AC2E"/>
                </a:solidFill>
                <a:latin typeface="Canva Sans Bold"/>
                <a:ea typeface="Canva Sans Bold"/>
                <a:cs typeface="Canva Sans Bold"/>
                <a:sym typeface="Canva Sans Bold"/>
              </a:rPr>
              <a:t>OUG 92/2024:</a:t>
            </a: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Înființare prin Hotărâri de Consiliu local/ județean ca departament</a:t>
            </a: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Personal: 2-4 persoane</a:t>
            </a: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Consultanță &amp; informare</a:t>
            </a: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Platformă online (website)</a:t>
            </a: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Buget: propriu sau alte surse (LIFE, HORIZON, EUI)</a:t>
            </a: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Parteneriate cu experți tehnici</a:t>
            </a:r>
          </a:p>
          <a:p>
            <a:pPr algn="l" marL="542926" indent="-271463" lvl="1">
              <a:lnSpc>
                <a:spcPts val="3600"/>
              </a:lnSpc>
            </a:pPr>
          </a:p>
          <a:p>
            <a:pPr algn="l" marL="542926" indent="-271463" lvl="1">
              <a:lnSpc>
                <a:spcPts val="3600"/>
              </a:lnSpc>
              <a:buFont typeface="Arial"/>
              <a:buChar char="•"/>
            </a:pPr>
            <a:r>
              <a:rPr lang="en-US" sz="3000">
                <a:solidFill>
                  <a:srgbClr val="000000"/>
                </a:solidFill>
                <a:latin typeface="Canva Sans"/>
                <a:ea typeface="Canva Sans"/>
                <a:cs typeface="Canva Sans"/>
                <a:sym typeface="Canva Sans"/>
              </a:rPr>
              <a:t>Indicatori de performanță (nr cetățeni consiliați, nr. proiecte demarate prin GUEE, nr. aplicații financiare depuse etc)</a:t>
            </a:r>
          </a:p>
          <a:p>
            <a:pPr algn="l" marL="542545" indent="-271273" lvl="1">
              <a:lnSpc>
                <a:spcPts val="3600"/>
              </a:lnSpc>
              <a:buFont typeface="Arial"/>
              <a:buChar char="•"/>
            </a:pPr>
            <a:r>
              <a:rPr lang="en-US" sz="3000">
                <a:solidFill>
                  <a:srgbClr val="000000"/>
                </a:solidFill>
                <a:latin typeface="Canva Sans"/>
                <a:ea typeface="Canva Sans"/>
                <a:cs typeface="Canva Sans"/>
                <a:sym typeface="Canva Sans"/>
              </a:rPr>
              <a:t>Program adaptat publicului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956"/>
            <a:ext cx="18288000" cy="10229088"/>
            <a:chOff x="0" y="0"/>
            <a:chExt cx="24384000" cy="13638784"/>
          </a:xfrm>
        </p:grpSpPr>
        <p:sp>
          <p:nvSpPr>
            <p:cNvPr name="Freeform 3" id="3"/>
            <p:cNvSpPr/>
            <p:nvPr/>
          </p:nvSpPr>
          <p:spPr>
            <a:xfrm flipH="false" flipV="false" rot="0">
              <a:off x="0" y="0"/>
              <a:ext cx="24384000" cy="13638785"/>
            </a:xfrm>
            <a:custGeom>
              <a:avLst/>
              <a:gdLst/>
              <a:ahLst/>
              <a:cxnLst/>
              <a:rect r="r" b="b" t="t" l="l"/>
              <a:pathLst>
                <a:path h="13638785" w="24384000">
                  <a:moveTo>
                    <a:pt x="0" y="0"/>
                  </a:moveTo>
                  <a:lnTo>
                    <a:pt x="24384000" y="0"/>
                  </a:lnTo>
                  <a:lnTo>
                    <a:pt x="24384000" y="13638785"/>
                  </a:lnTo>
                  <a:lnTo>
                    <a:pt x="0" y="13638785"/>
                  </a:lnTo>
                  <a:lnTo>
                    <a:pt x="0" y="0"/>
                  </a:lnTo>
                  <a:close/>
                </a:path>
              </a:pathLst>
            </a:custGeom>
            <a:blipFill>
              <a:blip r:embed="rId2"/>
              <a:stretch>
                <a:fillRect l="0" t="0" r="0" b="0"/>
              </a:stretch>
            </a:blipFill>
          </p:spPr>
        </p:sp>
      </p:grpSp>
      <p:sp>
        <p:nvSpPr>
          <p:cNvPr name="TextBox 4" id="4"/>
          <p:cNvSpPr txBox="true"/>
          <p:nvPr/>
        </p:nvSpPr>
        <p:spPr>
          <a:xfrm rot="0">
            <a:off x="1296648" y="9469936"/>
            <a:ext cx="7003247" cy="670303"/>
          </a:xfrm>
          <a:prstGeom prst="rect">
            <a:avLst/>
          </a:prstGeom>
        </p:spPr>
        <p:txBody>
          <a:bodyPr anchor="t" rtlCol="false" tIns="0" lIns="0" bIns="0" rIns="0">
            <a:spAutoFit/>
          </a:bodyPr>
          <a:lstStyle/>
          <a:p>
            <a:pPr algn="just">
              <a:lnSpc>
                <a:spcPts val="1620"/>
              </a:lnSpc>
            </a:pPr>
            <a:r>
              <a:rPr lang="en-US" sz="1350" i="true">
                <a:solidFill>
                  <a:srgbClr val="26324B"/>
                </a:solidFill>
                <a:latin typeface="Arial Nova Italics"/>
                <a:ea typeface="Arial Nova Italics"/>
                <a:cs typeface="Arial Nova Italics"/>
                <a:sym typeface="Arial Nova Italics"/>
              </a:rPr>
              <a:t>Co-funded by the European Union. Views and opinions expressed are however those of the author(s) only and do not necessarily reflect those of the European Union or CINEA. Neither the European Union nor the granting authority can be held responsible for them.</a:t>
            </a:r>
          </a:p>
        </p:txBody>
      </p:sp>
      <p:grpSp>
        <p:nvGrpSpPr>
          <p:cNvPr name="Group 5" id="5"/>
          <p:cNvGrpSpPr/>
          <p:nvPr/>
        </p:nvGrpSpPr>
        <p:grpSpPr>
          <a:xfrm rot="0">
            <a:off x="125968" y="9447247"/>
            <a:ext cx="990562" cy="715689"/>
            <a:chOff x="0" y="0"/>
            <a:chExt cx="1320749" cy="954253"/>
          </a:xfrm>
        </p:grpSpPr>
        <p:sp>
          <p:nvSpPr>
            <p:cNvPr name="Freeform 6" id="6" descr="Life_1"/>
            <p:cNvSpPr/>
            <p:nvPr/>
          </p:nvSpPr>
          <p:spPr>
            <a:xfrm flipH="false" flipV="false" rot="0">
              <a:off x="0" y="0"/>
              <a:ext cx="1320800" cy="954278"/>
            </a:xfrm>
            <a:custGeom>
              <a:avLst/>
              <a:gdLst/>
              <a:ahLst/>
              <a:cxnLst/>
              <a:rect r="r" b="b" t="t" l="l"/>
              <a:pathLst>
                <a:path h="954278" w="1320800">
                  <a:moveTo>
                    <a:pt x="0" y="0"/>
                  </a:moveTo>
                  <a:lnTo>
                    <a:pt x="1320800" y="0"/>
                  </a:lnTo>
                  <a:lnTo>
                    <a:pt x="1320800" y="954278"/>
                  </a:lnTo>
                  <a:lnTo>
                    <a:pt x="0" y="954278"/>
                  </a:lnTo>
                  <a:lnTo>
                    <a:pt x="0" y="0"/>
                  </a:lnTo>
                  <a:close/>
                </a:path>
              </a:pathLst>
            </a:custGeom>
            <a:blipFill>
              <a:blip r:embed="rId3"/>
              <a:stretch>
                <a:fillRect l="0" t="0" r="3" b="2"/>
              </a:stretch>
            </a:blipFill>
          </p:spPr>
        </p:sp>
      </p:grpSp>
      <p:sp>
        <p:nvSpPr>
          <p:cNvPr name="TextBox 7" id="7"/>
          <p:cNvSpPr txBox="true"/>
          <p:nvPr/>
        </p:nvSpPr>
        <p:spPr>
          <a:xfrm rot="0">
            <a:off x="1296648" y="1688984"/>
            <a:ext cx="5198566" cy="771525"/>
          </a:xfrm>
          <a:prstGeom prst="rect">
            <a:avLst/>
          </a:prstGeom>
        </p:spPr>
        <p:txBody>
          <a:bodyPr anchor="t" rtlCol="false" tIns="0" lIns="0" bIns="0" rIns="0">
            <a:spAutoFit/>
          </a:bodyPr>
          <a:lstStyle/>
          <a:p>
            <a:pPr algn="l">
              <a:lnSpc>
                <a:spcPts val="6000"/>
              </a:lnSpc>
            </a:pPr>
            <a:r>
              <a:rPr lang="en-US" b="true" sz="5000">
                <a:solidFill>
                  <a:srgbClr val="70AC2E"/>
                </a:solidFill>
                <a:latin typeface="Canva Sans Bold"/>
                <a:ea typeface="Canva Sans Bold"/>
                <a:cs typeface="Canva Sans Bold"/>
                <a:sym typeface="Canva Sans Bold"/>
              </a:rPr>
              <a:t>Operaționalizare</a:t>
            </a:r>
          </a:p>
        </p:txBody>
      </p:sp>
      <p:sp>
        <p:nvSpPr>
          <p:cNvPr name="TextBox 8" id="8"/>
          <p:cNvSpPr txBox="true"/>
          <p:nvPr/>
        </p:nvSpPr>
        <p:spPr>
          <a:xfrm rot="0">
            <a:off x="1028700" y="3295375"/>
            <a:ext cx="6469380" cy="2286000"/>
          </a:xfrm>
          <a:prstGeom prst="rect">
            <a:avLst/>
          </a:prstGeom>
        </p:spPr>
        <p:txBody>
          <a:bodyPr anchor="t" rtlCol="false" tIns="0" lIns="0" bIns="0" rIns="0">
            <a:spAutoFit/>
          </a:bodyPr>
          <a:lstStyle/>
          <a:p>
            <a:pPr algn="l" marL="542933" indent="-271467" lvl="1">
              <a:lnSpc>
                <a:spcPts val="3600"/>
              </a:lnSpc>
              <a:buFont typeface="Arial"/>
              <a:buChar char="•"/>
            </a:pPr>
            <a:r>
              <a:rPr lang="en-US" sz="3000">
                <a:solidFill>
                  <a:srgbClr val="002060"/>
                </a:solidFill>
                <a:latin typeface="Canva Sans"/>
                <a:ea typeface="Canva Sans"/>
                <a:cs typeface="Canva Sans"/>
                <a:sym typeface="Canva Sans"/>
              </a:rPr>
              <a:t>Cadru legal </a:t>
            </a:r>
          </a:p>
          <a:p>
            <a:pPr algn="l" marL="542933" indent="-271467" lvl="1">
              <a:lnSpc>
                <a:spcPts val="3600"/>
              </a:lnSpc>
              <a:buFont typeface="Arial"/>
              <a:buChar char="•"/>
            </a:pPr>
            <a:r>
              <a:rPr lang="en-US" sz="3000">
                <a:solidFill>
                  <a:srgbClr val="002060"/>
                </a:solidFill>
                <a:latin typeface="Canva Sans"/>
                <a:ea typeface="Canva Sans"/>
                <a:cs typeface="Canva Sans"/>
                <a:sym typeface="Canva Sans"/>
              </a:rPr>
              <a:t>Personal</a:t>
            </a:r>
          </a:p>
          <a:p>
            <a:pPr algn="l" marL="542933" indent="-271467" lvl="1">
              <a:lnSpc>
                <a:spcPts val="3600"/>
              </a:lnSpc>
              <a:buFont typeface="Arial"/>
              <a:buChar char="•"/>
            </a:pPr>
            <a:r>
              <a:rPr lang="en-US" sz="3000">
                <a:solidFill>
                  <a:srgbClr val="002060"/>
                </a:solidFill>
                <a:latin typeface="Canva Sans"/>
                <a:ea typeface="Canva Sans"/>
                <a:cs typeface="Canva Sans"/>
                <a:sym typeface="Canva Sans"/>
              </a:rPr>
              <a:t>Platformă digitală</a:t>
            </a:r>
          </a:p>
          <a:p>
            <a:pPr algn="l" marL="542933" indent="-271467" lvl="1">
              <a:lnSpc>
                <a:spcPts val="3600"/>
              </a:lnSpc>
              <a:buFont typeface="Arial"/>
              <a:buChar char="•"/>
            </a:pPr>
            <a:r>
              <a:rPr lang="en-US" sz="3000">
                <a:solidFill>
                  <a:srgbClr val="002060"/>
                </a:solidFill>
                <a:latin typeface="Canva Sans"/>
                <a:ea typeface="Canva Sans"/>
                <a:cs typeface="Canva Sans"/>
                <a:sym typeface="Canva Sans"/>
              </a:rPr>
              <a:t>Date contact</a:t>
            </a:r>
          </a:p>
          <a:p>
            <a:pPr algn="l" marL="542933" indent="-271467" lvl="1">
              <a:lnSpc>
                <a:spcPts val="3600"/>
              </a:lnSpc>
              <a:buFont typeface="Arial"/>
              <a:buChar char="•"/>
            </a:pPr>
            <a:r>
              <a:rPr lang="en-US" sz="3000">
                <a:solidFill>
                  <a:srgbClr val="002060"/>
                </a:solidFill>
                <a:latin typeface="Canva Sans"/>
                <a:ea typeface="Canva Sans"/>
                <a:cs typeface="Canva Sans"/>
                <a:sym typeface="Canva Sans"/>
              </a:rPr>
              <a:t>Program GUEE</a:t>
            </a:r>
          </a:p>
        </p:txBody>
      </p:sp>
      <p:sp>
        <p:nvSpPr>
          <p:cNvPr name="TextBox 9" id="9"/>
          <p:cNvSpPr txBox="true"/>
          <p:nvPr/>
        </p:nvSpPr>
        <p:spPr>
          <a:xfrm rot="0">
            <a:off x="5795041" y="3295375"/>
            <a:ext cx="4555022" cy="2286000"/>
          </a:xfrm>
          <a:prstGeom prst="rect">
            <a:avLst/>
          </a:prstGeom>
        </p:spPr>
        <p:txBody>
          <a:bodyPr anchor="t" rtlCol="false" tIns="0" lIns="0" bIns="0" rIns="0">
            <a:spAutoFit/>
          </a:bodyPr>
          <a:lstStyle/>
          <a:p>
            <a:pPr algn="l" marL="542933" indent="-271467" lvl="1">
              <a:lnSpc>
                <a:spcPts val="3600"/>
              </a:lnSpc>
              <a:buFont typeface="Arial"/>
              <a:buChar char="•"/>
            </a:pPr>
            <a:r>
              <a:rPr lang="en-US" sz="3000">
                <a:solidFill>
                  <a:srgbClr val="C55A11"/>
                </a:solidFill>
                <a:latin typeface="Canva Sans"/>
                <a:ea typeface="Canva Sans"/>
                <a:cs typeface="Canva Sans"/>
                <a:sym typeface="Canva Sans"/>
              </a:rPr>
              <a:t>Instruire</a:t>
            </a:r>
          </a:p>
          <a:p>
            <a:pPr algn="l" marL="542933" indent="-271467" lvl="1">
              <a:lnSpc>
                <a:spcPts val="3600"/>
              </a:lnSpc>
              <a:buFont typeface="Arial"/>
              <a:buChar char="•"/>
            </a:pPr>
            <a:r>
              <a:rPr lang="en-US" sz="3000">
                <a:solidFill>
                  <a:srgbClr val="C55A11"/>
                </a:solidFill>
                <a:latin typeface="Canva Sans"/>
                <a:ea typeface="Canva Sans"/>
                <a:cs typeface="Canva Sans"/>
                <a:sym typeface="Canva Sans"/>
              </a:rPr>
              <a:t>Îndrumare</a:t>
            </a:r>
          </a:p>
          <a:p>
            <a:pPr algn="l" marL="542933" indent="-271467" lvl="1">
              <a:lnSpc>
                <a:spcPts val="3600"/>
              </a:lnSpc>
              <a:buFont typeface="Arial"/>
              <a:buChar char="•"/>
            </a:pPr>
            <a:r>
              <a:rPr lang="en-US" sz="3000">
                <a:solidFill>
                  <a:srgbClr val="C55A11"/>
                </a:solidFill>
                <a:latin typeface="Canva Sans"/>
                <a:ea typeface="Canva Sans"/>
                <a:cs typeface="Canva Sans"/>
                <a:sym typeface="Canva Sans"/>
              </a:rPr>
              <a:t>Materiale</a:t>
            </a:r>
          </a:p>
          <a:p>
            <a:pPr algn="l" marL="542933" indent="-271467" lvl="1">
              <a:lnSpc>
                <a:spcPts val="3600"/>
              </a:lnSpc>
              <a:buFont typeface="Arial"/>
              <a:buChar char="•"/>
            </a:pPr>
            <a:r>
              <a:rPr lang="en-US" sz="3000">
                <a:solidFill>
                  <a:srgbClr val="C55A11"/>
                </a:solidFill>
                <a:latin typeface="Canva Sans"/>
                <a:ea typeface="Canva Sans"/>
                <a:cs typeface="Canva Sans"/>
                <a:sym typeface="Canva Sans"/>
              </a:rPr>
              <a:t>Comunicare </a:t>
            </a:r>
          </a:p>
          <a:p>
            <a:pPr algn="l">
              <a:lnSpc>
                <a:spcPts val="3600"/>
              </a:lnSpc>
            </a:pPr>
            <a:r>
              <a:rPr lang="en-US" sz="3000">
                <a:solidFill>
                  <a:srgbClr val="C55A11"/>
                </a:solidFill>
                <a:latin typeface="Canva Sans"/>
                <a:ea typeface="Canva Sans"/>
                <a:cs typeface="Canva Sans"/>
                <a:sym typeface="Canva Sans"/>
              </a:rPr>
              <a:t>      specializată  </a:t>
            </a:r>
          </a:p>
        </p:txBody>
      </p:sp>
      <p:grpSp>
        <p:nvGrpSpPr>
          <p:cNvPr name="Group 10" id="10"/>
          <p:cNvGrpSpPr/>
          <p:nvPr/>
        </p:nvGrpSpPr>
        <p:grpSpPr>
          <a:xfrm rot="0">
            <a:off x="8856821" y="6416240"/>
            <a:ext cx="9409748" cy="2509266"/>
            <a:chOff x="0" y="0"/>
            <a:chExt cx="12546330" cy="3345688"/>
          </a:xfrm>
        </p:grpSpPr>
        <p:sp>
          <p:nvSpPr>
            <p:cNvPr name="Freeform 11" id="11"/>
            <p:cNvSpPr/>
            <p:nvPr/>
          </p:nvSpPr>
          <p:spPr>
            <a:xfrm flipH="false" flipV="false" rot="0">
              <a:off x="0" y="0"/>
              <a:ext cx="12546330" cy="3345688"/>
            </a:xfrm>
            <a:custGeom>
              <a:avLst/>
              <a:gdLst/>
              <a:ahLst/>
              <a:cxnLst/>
              <a:rect r="r" b="b" t="t" l="l"/>
              <a:pathLst>
                <a:path h="3345688" w="12546330">
                  <a:moveTo>
                    <a:pt x="0" y="0"/>
                  </a:moveTo>
                  <a:lnTo>
                    <a:pt x="12546330" y="0"/>
                  </a:lnTo>
                  <a:lnTo>
                    <a:pt x="12546330" y="3345688"/>
                  </a:lnTo>
                  <a:lnTo>
                    <a:pt x="0" y="3345688"/>
                  </a:lnTo>
                  <a:lnTo>
                    <a:pt x="0" y="0"/>
                  </a:lnTo>
                  <a:close/>
                </a:path>
              </a:pathLst>
            </a:custGeom>
            <a:blipFill>
              <a:blip r:embed="rId4"/>
              <a:stretch>
                <a:fillRect l="0" t="0" r="0" b="0"/>
              </a:stretch>
            </a:blipFill>
          </p:spPr>
        </p:sp>
      </p:grpSp>
      <p:sp>
        <p:nvSpPr>
          <p:cNvPr name="TextBox 12" id="12"/>
          <p:cNvSpPr txBox="true"/>
          <p:nvPr/>
        </p:nvSpPr>
        <p:spPr>
          <a:xfrm rot="0">
            <a:off x="9707125" y="3771900"/>
            <a:ext cx="4543425" cy="1371600"/>
          </a:xfrm>
          <a:prstGeom prst="rect">
            <a:avLst/>
          </a:prstGeom>
        </p:spPr>
        <p:txBody>
          <a:bodyPr anchor="t" rtlCol="false" tIns="0" lIns="0" bIns="0" rIns="0">
            <a:spAutoFit/>
          </a:bodyPr>
          <a:lstStyle/>
          <a:p>
            <a:pPr algn="l" marL="542933" indent="-271467" lvl="1">
              <a:lnSpc>
                <a:spcPts val="3600"/>
              </a:lnSpc>
              <a:buFont typeface="Arial"/>
              <a:buChar char="•"/>
            </a:pPr>
            <a:r>
              <a:rPr lang="en-US" sz="3000">
                <a:solidFill>
                  <a:srgbClr val="C55A11"/>
                </a:solidFill>
                <a:latin typeface="Century Gothic Paneuropean"/>
                <a:ea typeface="Century Gothic Paneuropean"/>
                <a:cs typeface="Century Gothic Paneuropean"/>
                <a:sym typeface="Century Gothic Paneuropean"/>
              </a:rPr>
              <a:t>Proceduri</a:t>
            </a:r>
          </a:p>
          <a:p>
            <a:pPr algn="l" marL="542933" indent="-271467" lvl="1">
              <a:lnSpc>
                <a:spcPts val="3600"/>
              </a:lnSpc>
              <a:buFont typeface="Arial"/>
              <a:buChar char="•"/>
            </a:pPr>
            <a:r>
              <a:rPr lang="en-US" sz="3000">
                <a:solidFill>
                  <a:srgbClr val="C55A11"/>
                </a:solidFill>
                <a:latin typeface="Century Gothic Paneuropean"/>
                <a:ea typeface="Century Gothic Paneuropean"/>
                <a:cs typeface="Century Gothic Paneuropean"/>
                <a:sym typeface="Century Gothic Paneuropean"/>
              </a:rPr>
              <a:t>Colaborare</a:t>
            </a:r>
          </a:p>
          <a:p>
            <a:pPr algn="l" marL="542933" indent="-271467" lvl="1">
              <a:lnSpc>
                <a:spcPts val="3600"/>
              </a:lnSpc>
              <a:buFont typeface="Arial"/>
              <a:buChar char="•"/>
            </a:pPr>
            <a:r>
              <a:rPr lang="en-US" sz="3000">
                <a:solidFill>
                  <a:srgbClr val="C55A11"/>
                </a:solidFill>
                <a:latin typeface="Century Gothic Paneuropean"/>
                <a:ea typeface="Century Gothic Paneuropean"/>
                <a:cs typeface="Century Gothic Paneuropean"/>
                <a:sym typeface="Century Gothic Paneuropean"/>
              </a:rPr>
              <a:t>Buget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956"/>
            <a:ext cx="18288000" cy="10229088"/>
            <a:chOff x="0" y="0"/>
            <a:chExt cx="24384000" cy="13638784"/>
          </a:xfrm>
        </p:grpSpPr>
        <p:sp>
          <p:nvSpPr>
            <p:cNvPr name="Freeform 3" id="3"/>
            <p:cNvSpPr/>
            <p:nvPr/>
          </p:nvSpPr>
          <p:spPr>
            <a:xfrm flipH="false" flipV="false" rot="0">
              <a:off x="0" y="0"/>
              <a:ext cx="24384000" cy="13638785"/>
            </a:xfrm>
            <a:custGeom>
              <a:avLst/>
              <a:gdLst/>
              <a:ahLst/>
              <a:cxnLst/>
              <a:rect r="r" b="b" t="t" l="l"/>
              <a:pathLst>
                <a:path h="13638785" w="24384000">
                  <a:moveTo>
                    <a:pt x="0" y="0"/>
                  </a:moveTo>
                  <a:lnTo>
                    <a:pt x="24384000" y="0"/>
                  </a:lnTo>
                  <a:lnTo>
                    <a:pt x="24384000" y="13638785"/>
                  </a:lnTo>
                  <a:lnTo>
                    <a:pt x="0" y="13638785"/>
                  </a:lnTo>
                  <a:lnTo>
                    <a:pt x="0" y="0"/>
                  </a:lnTo>
                  <a:close/>
                </a:path>
              </a:pathLst>
            </a:custGeom>
            <a:blipFill>
              <a:blip r:embed="rId2"/>
              <a:stretch>
                <a:fillRect l="0" t="0" r="0" b="0"/>
              </a:stretch>
            </a:blipFill>
          </p:spPr>
        </p:sp>
      </p:grpSp>
      <p:grpSp>
        <p:nvGrpSpPr>
          <p:cNvPr name="Group 4" id="4"/>
          <p:cNvGrpSpPr/>
          <p:nvPr/>
        </p:nvGrpSpPr>
        <p:grpSpPr>
          <a:xfrm rot="0">
            <a:off x="125968" y="9447247"/>
            <a:ext cx="990562" cy="715689"/>
            <a:chOff x="0" y="0"/>
            <a:chExt cx="1320749" cy="954253"/>
          </a:xfrm>
        </p:grpSpPr>
        <p:sp>
          <p:nvSpPr>
            <p:cNvPr name="Freeform 5" id="5" descr="Life_1"/>
            <p:cNvSpPr/>
            <p:nvPr/>
          </p:nvSpPr>
          <p:spPr>
            <a:xfrm flipH="false" flipV="false" rot="0">
              <a:off x="0" y="0"/>
              <a:ext cx="1320800" cy="954278"/>
            </a:xfrm>
            <a:custGeom>
              <a:avLst/>
              <a:gdLst/>
              <a:ahLst/>
              <a:cxnLst/>
              <a:rect r="r" b="b" t="t" l="l"/>
              <a:pathLst>
                <a:path h="954278" w="1320800">
                  <a:moveTo>
                    <a:pt x="0" y="0"/>
                  </a:moveTo>
                  <a:lnTo>
                    <a:pt x="1320800" y="0"/>
                  </a:lnTo>
                  <a:lnTo>
                    <a:pt x="1320800" y="954278"/>
                  </a:lnTo>
                  <a:lnTo>
                    <a:pt x="0" y="954278"/>
                  </a:lnTo>
                  <a:lnTo>
                    <a:pt x="0" y="0"/>
                  </a:lnTo>
                  <a:close/>
                </a:path>
              </a:pathLst>
            </a:custGeom>
            <a:blipFill>
              <a:blip r:embed="rId3"/>
              <a:stretch>
                <a:fillRect l="0" t="0" r="3" b="2"/>
              </a:stretch>
            </a:blipFill>
          </p:spPr>
        </p:sp>
      </p:grpSp>
      <p:grpSp>
        <p:nvGrpSpPr>
          <p:cNvPr name="Group 6" id="6"/>
          <p:cNvGrpSpPr/>
          <p:nvPr/>
        </p:nvGrpSpPr>
        <p:grpSpPr>
          <a:xfrm rot="0">
            <a:off x="1188720" y="5746747"/>
            <a:ext cx="4366260" cy="2248142"/>
            <a:chOff x="0" y="0"/>
            <a:chExt cx="5821680" cy="2997522"/>
          </a:xfrm>
        </p:grpSpPr>
        <p:sp>
          <p:nvSpPr>
            <p:cNvPr name="Freeform 7" id="7"/>
            <p:cNvSpPr/>
            <p:nvPr/>
          </p:nvSpPr>
          <p:spPr>
            <a:xfrm flipH="false" flipV="false" rot="0">
              <a:off x="-14476" y="-32036"/>
              <a:ext cx="5853126" cy="3052248"/>
            </a:xfrm>
            <a:custGeom>
              <a:avLst/>
              <a:gdLst/>
              <a:ahLst/>
              <a:cxnLst/>
              <a:rect r="r" b="b" t="t" l="l"/>
              <a:pathLst>
                <a:path h="3052248" w="5853126">
                  <a:moveTo>
                    <a:pt x="14476" y="30512"/>
                  </a:moveTo>
                  <a:cubicBezTo>
                    <a:pt x="157986" y="24924"/>
                    <a:pt x="338961" y="29115"/>
                    <a:pt x="515745" y="33067"/>
                  </a:cubicBezTo>
                  <a:cubicBezTo>
                    <a:pt x="684782" y="36932"/>
                    <a:pt x="850009" y="40797"/>
                    <a:pt x="975231" y="35901"/>
                  </a:cubicBezTo>
                  <a:cubicBezTo>
                    <a:pt x="1006981" y="34613"/>
                    <a:pt x="1036191" y="32809"/>
                    <a:pt x="1062226" y="30385"/>
                  </a:cubicBezTo>
                  <a:cubicBezTo>
                    <a:pt x="1180336" y="19209"/>
                    <a:pt x="1385187" y="24924"/>
                    <a:pt x="1588768" y="30512"/>
                  </a:cubicBezTo>
                  <a:cubicBezTo>
                    <a:pt x="1790317" y="36159"/>
                    <a:pt x="1990596" y="41828"/>
                    <a:pt x="2104642" y="30893"/>
                  </a:cubicBezTo>
                  <a:cubicBezTo>
                    <a:pt x="2106547" y="30766"/>
                    <a:pt x="2108325" y="30512"/>
                    <a:pt x="2110103" y="30385"/>
                  </a:cubicBezTo>
                  <a:lnTo>
                    <a:pt x="2110230" y="31909"/>
                  </a:lnTo>
                  <a:lnTo>
                    <a:pt x="2110103" y="30385"/>
                  </a:lnTo>
                  <a:cubicBezTo>
                    <a:pt x="2335909" y="7398"/>
                    <a:pt x="2776980" y="-24606"/>
                    <a:pt x="3332986" y="30385"/>
                  </a:cubicBezTo>
                  <a:cubicBezTo>
                    <a:pt x="3649216" y="62056"/>
                    <a:pt x="3864989" y="50203"/>
                    <a:pt x="4080635" y="38349"/>
                  </a:cubicBezTo>
                  <a:cubicBezTo>
                    <a:pt x="4243957" y="29369"/>
                    <a:pt x="4407152" y="20606"/>
                    <a:pt x="4613654" y="30385"/>
                  </a:cubicBezTo>
                  <a:cubicBezTo>
                    <a:pt x="4929249" y="45564"/>
                    <a:pt x="5153404" y="41055"/>
                    <a:pt x="5405499" y="36030"/>
                  </a:cubicBezTo>
                  <a:cubicBezTo>
                    <a:pt x="5536055" y="33453"/>
                    <a:pt x="5673977" y="30639"/>
                    <a:pt x="5836156" y="30385"/>
                  </a:cubicBezTo>
                  <a:cubicBezTo>
                    <a:pt x="5836537" y="30385"/>
                    <a:pt x="5837045" y="30512"/>
                    <a:pt x="5837299" y="30893"/>
                  </a:cubicBezTo>
                  <a:cubicBezTo>
                    <a:pt x="5837553" y="31274"/>
                    <a:pt x="5837807" y="31655"/>
                    <a:pt x="5837807" y="32036"/>
                  </a:cubicBezTo>
                  <a:cubicBezTo>
                    <a:pt x="5836410" y="129570"/>
                    <a:pt x="5837045" y="239601"/>
                    <a:pt x="5837680" y="374242"/>
                  </a:cubicBezTo>
                  <a:cubicBezTo>
                    <a:pt x="5838442" y="532461"/>
                    <a:pt x="5839458" y="724694"/>
                    <a:pt x="5837807" y="971169"/>
                  </a:cubicBezTo>
                  <a:lnTo>
                    <a:pt x="5836283" y="971169"/>
                  </a:lnTo>
                  <a:lnTo>
                    <a:pt x="5837807" y="971169"/>
                  </a:lnTo>
                  <a:cubicBezTo>
                    <a:pt x="5836537" y="1152451"/>
                    <a:pt x="5841998" y="1271373"/>
                    <a:pt x="5846697" y="1375349"/>
                  </a:cubicBezTo>
                  <a:cubicBezTo>
                    <a:pt x="5850380" y="1456004"/>
                    <a:pt x="5853682" y="1527770"/>
                    <a:pt x="5853047" y="1612548"/>
                  </a:cubicBezTo>
                  <a:cubicBezTo>
                    <a:pt x="5852539" y="1693461"/>
                    <a:pt x="5848348" y="1786356"/>
                    <a:pt x="5837680" y="1910432"/>
                  </a:cubicBezTo>
                  <a:cubicBezTo>
                    <a:pt x="5807200" y="2264234"/>
                    <a:pt x="5819773" y="2575002"/>
                    <a:pt x="5831457" y="2865155"/>
                  </a:cubicBezTo>
                  <a:cubicBezTo>
                    <a:pt x="5833743" y="2920558"/>
                    <a:pt x="5835902" y="2975187"/>
                    <a:pt x="5837680" y="3029301"/>
                  </a:cubicBezTo>
                  <a:cubicBezTo>
                    <a:pt x="5837680" y="3030193"/>
                    <a:pt x="5837045" y="3030955"/>
                    <a:pt x="5836156" y="3030955"/>
                  </a:cubicBezTo>
                  <a:cubicBezTo>
                    <a:pt x="5319012" y="3056483"/>
                    <a:pt x="5138164" y="3062071"/>
                    <a:pt x="4729859" y="3030955"/>
                  </a:cubicBezTo>
                  <a:cubicBezTo>
                    <a:pt x="4321681" y="2999409"/>
                    <a:pt x="4074666" y="3000698"/>
                    <a:pt x="3682236" y="3030955"/>
                  </a:cubicBezTo>
                  <a:cubicBezTo>
                    <a:pt x="3289679" y="3060801"/>
                    <a:pt x="2808984" y="3057752"/>
                    <a:pt x="2459480" y="3030955"/>
                  </a:cubicBezTo>
                  <a:cubicBezTo>
                    <a:pt x="2235071" y="3013582"/>
                    <a:pt x="2033395" y="3019251"/>
                    <a:pt x="1826131" y="3025049"/>
                  </a:cubicBezTo>
                  <a:cubicBezTo>
                    <a:pt x="1710815" y="3028270"/>
                    <a:pt x="1593594" y="3031591"/>
                    <a:pt x="1469896" y="3030955"/>
                  </a:cubicBezTo>
                  <a:cubicBezTo>
                    <a:pt x="1370328" y="3030448"/>
                    <a:pt x="1263902" y="3025049"/>
                    <a:pt x="1146554" y="3018993"/>
                  </a:cubicBezTo>
                  <a:cubicBezTo>
                    <a:pt x="1002536" y="3011520"/>
                    <a:pt x="842008" y="3003275"/>
                    <a:pt x="657858" y="3002373"/>
                  </a:cubicBezTo>
                  <a:cubicBezTo>
                    <a:pt x="470533" y="3001471"/>
                    <a:pt x="258697" y="3008042"/>
                    <a:pt x="14603" y="3030955"/>
                  </a:cubicBezTo>
                  <a:cubicBezTo>
                    <a:pt x="14095" y="3030955"/>
                    <a:pt x="13714" y="3030829"/>
                    <a:pt x="13333" y="3030574"/>
                  </a:cubicBezTo>
                  <a:cubicBezTo>
                    <a:pt x="12952" y="3030321"/>
                    <a:pt x="12825" y="3029813"/>
                    <a:pt x="12825" y="3029430"/>
                  </a:cubicBezTo>
                  <a:cubicBezTo>
                    <a:pt x="19937" y="2705262"/>
                    <a:pt x="25906" y="2372590"/>
                    <a:pt x="12825" y="2060276"/>
                  </a:cubicBezTo>
                  <a:lnTo>
                    <a:pt x="14349" y="2060147"/>
                  </a:lnTo>
                  <a:lnTo>
                    <a:pt x="12825" y="2060276"/>
                  </a:lnTo>
                  <a:cubicBezTo>
                    <a:pt x="-256" y="1747961"/>
                    <a:pt x="-7876" y="1267379"/>
                    <a:pt x="12825" y="1060844"/>
                  </a:cubicBezTo>
                  <a:cubicBezTo>
                    <a:pt x="26033" y="929167"/>
                    <a:pt x="22604" y="734615"/>
                    <a:pt x="18286" y="490200"/>
                  </a:cubicBezTo>
                  <a:cubicBezTo>
                    <a:pt x="15873" y="352467"/>
                    <a:pt x="13079" y="199016"/>
                    <a:pt x="12952" y="32036"/>
                  </a:cubicBezTo>
                  <a:cubicBezTo>
                    <a:pt x="12952" y="31147"/>
                    <a:pt x="13587" y="30512"/>
                    <a:pt x="14476" y="30385"/>
                  </a:cubicBezTo>
                  <a:moveTo>
                    <a:pt x="14476" y="33582"/>
                  </a:moveTo>
                  <a:lnTo>
                    <a:pt x="14476" y="32036"/>
                  </a:lnTo>
                  <a:lnTo>
                    <a:pt x="16000" y="32036"/>
                  </a:lnTo>
                  <a:cubicBezTo>
                    <a:pt x="16254" y="198887"/>
                    <a:pt x="19048" y="352339"/>
                    <a:pt x="21461" y="490071"/>
                  </a:cubicBezTo>
                  <a:cubicBezTo>
                    <a:pt x="25779" y="734357"/>
                    <a:pt x="29335" y="929167"/>
                    <a:pt x="16000" y="1061359"/>
                  </a:cubicBezTo>
                  <a:lnTo>
                    <a:pt x="14476" y="1061230"/>
                  </a:lnTo>
                  <a:lnTo>
                    <a:pt x="16000" y="1061359"/>
                  </a:lnTo>
                  <a:cubicBezTo>
                    <a:pt x="-4574" y="1267636"/>
                    <a:pt x="3046" y="1747961"/>
                    <a:pt x="16000" y="2060276"/>
                  </a:cubicBezTo>
                  <a:cubicBezTo>
                    <a:pt x="28954" y="2372590"/>
                    <a:pt x="23112" y="2705391"/>
                    <a:pt x="16000" y="3029559"/>
                  </a:cubicBezTo>
                  <a:lnTo>
                    <a:pt x="14476" y="3029559"/>
                  </a:lnTo>
                  <a:lnTo>
                    <a:pt x="14349" y="3028012"/>
                  </a:lnTo>
                  <a:cubicBezTo>
                    <a:pt x="258570" y="3005207"/>
                    <a:pt x="470533" y="2998507"/>
                    <a:pt x="657858" y="2999409"/>
                  </a:cubicBezTo>
                  <a:cubicBezTo>
                    <a:pt x="842135" y="3000311"/>
                    <a:pt x="1002663" y="3008557"/>
                    <a:pt x="1146681" y="3016030"/>
                  </a:cubicBezTo>
                  <a:cubicBezTo>
                    <a:pt x="1264029" y="3022086"/>
                    <a:pt x="1370455" y="3027497"/>
                    <a:pt x="1469896" y="3028012"/>
                  </a:cubicBezTo>
                  <a:lnTo>
                    <a:pt x="1469896" y="3029559"/>
                  </a:lnTo>
                  <a:lnTo>
                    <a:pt x="1469896" y="3028012"/>
                  </a:lnTo>
                  <a:cubicBezTo>
                    <a:pt x="1593594" y="3028657"/>
                    <a:pt x="1710688" y="3025307"/>
                    <a:pt x="1826004" y="3022086"/>
                  </a:cubicBezTo>
                  <a:cubicBezTo>
                    <a:pt x="2033268" y="3016288"/>
                    <a:pt x="2235071" y="3010619"/>
                    <a:pt x="2459734" y="3028012"/>
                  </a:cubicBezTo>
                  <a:lnTo>
                    <a:pt x="2459607" y="3029559"/>
                  </a:lnTo>
                  <a:lnTo>
                    <a:pt x="2459734" y="3028012"/>
                  </a:lnTo>
                  <a:cubicBezTo>
                    <a:pt x="2809111" y="3054705"/>
                    <a:pt x="3289679" y="3057880"/>
                    <a:pt x="3681982" y="3028012"/>
                  </a:cubicBezTo>
                  <a:lnTo>
                    <a:pt x="3682109" y="3029559"/>
                  </a:lnTo>
                  <a:lnTo>
                    <a:pt x="3681982" y="3028012"/>
                  </a:lnTo>
                  <a:cubicBezTo>
                    <a:pt x="4074539" y="2997734"/>
                    <a:pt x="4321808" y="2996446"/>
                    <a:pt x="4730113" y="3028012"/>
                  </a:cubicBezTo>
                  <a:lnTo>
                    <a:pt x="4729986" y="3029559"/>
                  </a:lnTo>
                  <a:lnTo>
                    <a:pt x="4730113" y="3028012"/>
                  </a:lnTo>
                  <a:cubicBezTo>
                    <a:pt x="5138291" y="3059149"/>
                    <a:pt x="5318885" y="3053562"/>
                    <a:pt x="5836029" y="3028012"/>
                  </a:cubicBezTo>
                  <a:lnTo>
                    <a:pt x="5836156" y="3029559"/>
                  </a:lnTo>
                  <a:lnTo>
                    <a:pt x="5834632" y="3029559"/>
                  </a:lnTo>
                  <a:cubicBezTo>
                    <a:pt x="5832727" y="2975445"/>
                    <a:pt x="5830568" y="2920815"/>
                    <a:pt x="5828409" y="2865413"/>
                  </a:cubicBezTo>
                  <a:cubicBezTo>
                    <a:pt x="5816725" y="2575131"/>
                    <a:pt x="5804279" y="2264234"/>
                    <a:pt x="5834759" y="1910174"/>
                  </a:cubicBezTo>
                  <a:lnTo>
                    <a:pt x="5836283" y="1910303"/>
                  </a:lnTo>
                  <a:lnTo>
                    <a:pt x="5834759" y="1910174"/>
                  </a:lnTo>
                  <a:cubicBezTo>
                    <a:pt x="5845427" y="1786228"/>
                    <a:pt x="5849491" y="1693332"/>
                    <a:pt x="5850126" y="1612548"/>
                  </a:cubicBezTo>
                  <a:cubicBezTo>
                    <a:pt x="5850761" y="1527770"/>
                    <a:pt x="5847459" y="1456133"/>
                    <a:pt x="5843776" y="1375478"/>
                  </a:cubicBezTo>
                  <a:cubicBezTo>
                    <a:pt x="5838950" y="1271502"/>
                    <a:pt x="5833489" y="1152451"/>
                    <a:pt x="5834886" y="971169"/>
                  </a:cubicBezTo>
                  <a:cubicBezTo>
                    <a:pt x="5836664" y="724694"/>
                    <a:pt x="5835648" y="532461"/>
                    <a:pt x="5834759" y="374242"/>
                  </a:cubicBezTo>
                  <a:cubicBezTo>
                    <a:pt x="5833997" y="239601"/>
                    <a:pt x="5833489" y="129570"/>
                    <a:pt x="5834886" y="31909"/>
                  </a:cubicBezTo>
                  <a:lnTo>
                    <a:pt x="5836410" y="31909"/>
                  </a:lnTo>
                  <a:lnTo>
                    <a:pt x="5836410" y="33453"/>
                  </a:lnTo>
                  <a:cubicBezTo>
                    <a:pt x="5674358" y="33711"/>
                    <a:pt x="5536309" y="36546"/>
                    <a:pt x="5405880" y="39122"/>
                  </a:cubicBezTo>
                  <a:cubicBezTo>
                    <a:pt x="5153785" y="44147"/>
                    <a:pt x="4929630" y="48657"/>
                    <a:pt x="4613781" y="33453"/>
                  </a:cubicBezTo>
                  <a:lnTo>
                    <a:pt x="4613908" y="31909"/>
                  </a:lnTo>
                  <a:lnTo>
                    <a:pt x="4613781" y="33453"/>
                  </a:lnTo>
                  <a:cubicBezTo>
                    <a:pt x="4407406" y="23654"/>
                    <a:pt x="4244338" y="32423"/>
                    <a:pt x="4081016" y="41442"/>
                  </a:cubicBezTo>
                  <a:cubicBezTo>
                    <a:pt x="3865370" y="53295"/>
                    <a:pt x="3649343" y="65149"/>
                    <a:pt x="3332859" y="33453"/>
                  </a:cubicBezTo>
                  <a:lnTo>
                    <a:pt x="3332986" y="31909"/>
                  </a:lnTo>
                  <a:lnTo>
                    <a:pt x="3332859" y="33453"/>
                  </a:lnTo>
                  <a:cubicBezTo>
                    <a:pt x="2777234" y="-21558"/>
                    <a:pt x="2336290" y="10446"/>
                    <a:pt x="2110611" y="33453"/>
                  </a:cubicBezTo>
                  <a:cubicBezTo>
                    <a:pt x="2108833" y="33582"/>
                    <a:pt x="2106928" y="33840"/>
                    <a:pt x="2105023" y="33969"/>
                  </a:cubicBezTo>
                  <a:cubicBezTo>
                    <a:pt x="1990723" y="44920"/>
                    <a:pt x="1790190" y="39251"/>
                    <a:pt x="1588768" y="33582"/>
                  </a:cubicBezTo>
                  <a:cubicBezTo>
                    <a:pt x="1384933" y="28099"/>
                    <a:pt x="1180336" y="22511"/>
                    <a:pt x="1062480" y="33582"/>
                  </a:cubicBezTo>
                  <a:lnTo>
                    <a:pt x="1062353" y="32036"/>
                  </a:lnTo>
                  <a:lnTo>
                    <a:pt x="1062480" y="33582"/>
                  </a:lnTo>
                  <a:cubicBezTo>
                    <a:pt x="1036318" y="36030"/>
                    <a:pt x="1007108" y="37834"/>
                    <a:pt x="975358" y="39122"/>
                  </a:cubicBezTo>
                  <a:cubicBezTo>
                    <a:pt x="849882" y="44018"/>
                    <a:pt x="684528" y="40153"/>
                    <a:pt x="515618" y="36288"/>
                  </a:cubicBezTo>
                  <a:cubicBezTo>
                    <a:pt x="338834" y="32294"/>
                    <a:pt x="157986" y="28099"/>
                    <a:pt x="14476" y="33582"/>
                  </a:cubicBezTo>
                  <a:close/>
                </a:path>
              </a:pathLst>
            </a:custGeom>
            <a:solidFill>
              <a:srgbClr val="000000"/>
            </a:solidFill>
          </p:spPr>
        </p:sp>
        <p:sp>
          <p:nvSpPr>
            <p:cNvPr name="TextBox 8" id="8"/>
            <p:cNvSpPr txBox="true"/>
            <p:nvPr/>
          </p:nvSpPr>
          <p:spPr>
            <a:xfrm>
              <a:off x="0" y="-9525"/>
              <a:ext cx="5821680" cy="3007047"/>
            </a:xfrm>
            <a:prstGeom prst="rect">
              <a:avLst/>
            </a:prstGeom>
          </p:spPr>
          <p:txBody>
            <a:bodyPr anchor="t" rtlCol="false" tIns="50800" lIns="50800" bIns="50800" rIns="50800"/>
            <a:lstStyle/>
            <a:p>
              <a:pPr algn="ctr">
                <a:lnSpc>
                  <a:spcPts val="3240"/>
                </a:lnSpc>
              </a:pPr>
              <a:r>
                <a:rPr lang="en-US" sz="2700" b="true">
                  <a:solidFill>
                    <a:srgbClr val="0070C0"/>
                  </a:solidFill>
                  <a:latin typeface="Canva Sans Bold"/>
                  <a:ea typeface="Canva Sans Bold"/>
                  <a:cs typeface="Canva Sans Bold"/>
                  <a:sym typeface="Canva Sans Bold"/>
                </a:rPr>
                <a:t>Instruire modulară</a:t>
              </a:r>
            </a:p>
            <a:p>
              <a:pPr algn="ctr">
                <a:lnSpc>
                  <a:spcPts val="3240"/>
                </a:lnSpc>
              </a:pPr>
              <a:r>
                <a:rPr lang="en-US" sz="2700">
                  <a:solidFill>
                    <a:srgbClr val="000000"/>
                  </a:solidFill>
                  <a:latin typeface="Canva Sans"/>
                  <a:ea typeface="Canva Sans"/>
                  <a:cs typeface="Canva Sans"/>
                  <a:sym typeface="Canva Sans"/>
                </a:rPr>
                <a:t>6 module: teorie &amp; exerciții practice</a:t>
              </a:r>
            </a:p>
            <a:p>
              <a:pPr algn="ctr">
                <a:lnSpc>
                  <a:spcPts val="3240"/>
                </a:lnSpc>
              </a:pPr>
            </a:p>
            <a:p>
              <a:pPr algn="ctr">
                <a:lnSpc>
                  <a:spcPts val="3240"/>
                </a:lnSpc>
              </a:pPr>
            </a:p>
          </p:txBody>
        </p:sp>
      </p:grpSp>
      <p:grpSp>
        <p:nvGrpSpPr>
          <p:cNvPr name="Group 9" id="9"/>
          <p:cNvGrpSpPr/>
          <p:nvPr/>
        </p:nvGrpSpPr>
        <p:grpSpPr>
          <a:xfrm rot="0">
            <a:off x="6800850" y="5746747"/>
            <a:ext cx="4686300" cy="2248142"/>
            <a:chOff x="0" y="0"/>
            <a:chExt cx="6248400" cy="2997522"/>
          </a:xfrm>
        </p:grpSpPr>
        <p:sp>
          <p:nvSpPr>
            <p:cNvPr name="Freeform 10" id="10"/>
            <p:cNvSpPr/>
            <p:nvPr/>
          </p:nvSpPr>
          <p:spPr>
            <a:xfrm flipH="false" flipV="false" rot="0">
              <a:off x="-14604" y="-14569"/>
              <a:ext cx="6279973" cy="3026621"/>
            </a:xfrm>
            <a:custGeom>
              <a:avLst/>
              <a:gdLst/>
              <a:ahLst/>
              <a:cxnLst/>
              <a:rect r="r" b="b" t="t" l="l"/>
              <a:pathLst>
                <a:path h="3026621" w="6279973">
                  <a:moveTo>
                    <a:pt x="14604" y="13045"/>
                  </a:moveTo>
                  <a:cubicBezTo>
                    <a:pt x="336676" y="6060"/>
                    <a:pt x="522985" y="8600"/>
                    <a:pt x="704214" y="11267"/>
                  </a:cubicBezTo>
                  <a:cubicBezTo>
                    <a:pt x="835405" y="13172"/>
                    <a:pt x="963802" y="14956"/>
                    <a:pt x="1139316" y="13045"/>
                  </a:cubicBezTo>
                  <a:lnTo>
                    <a:pt x="1139316" y="14569"/>
                  </a:lnTo>
                  <a:lnTo>
                    <a:pt x="1139316" y="13045"/>
                  </a:lnTo>
                  <a:cubicBezTo>
                    <a:pt x="1557400" y="8600"/>
                    <a:pt x="1907539" y="7584"/>
                    <a:pt x="2264028" y="13045"/>
                  </a:cubicBezTo>
                  <a:cubicBezTo>
                    <a:pt x="2401315" y="15084"/>
                    <a:pt x="2582036" y="12029"/>
                    <a:pt x="2769996" y="8854"/>
                  </a:cubicBezTo>
                  <a:cubicBezTo>
                    <a:pt x="2973196" y="5425"/>
                    <a:pt x="3184905" y="1742"/>
                    <a:pt x="3358768" y="4409"/>
                  </a:cubicBezTo>
                  <a:cubicBezTo>
                    <a:pt x="3441445" y="5679"/>
                    <a:pt x="3515613" y="8346"/>
                    <a:pt x="3576319" y="13045"/>
                  </a:cubicBezTo>
                  <a:lnTo>
                    <a:pt x="3576192" y="14569"/>
                  </a:lnTo>
                  <a:lnTo>
                    <a:pt x="3576319" y="13045"/>
                  </a:lnTo>
                  <a:cubicBezTo>
                    <a:pt x="3712209" y="23846"/>
                    <a:pt x="3911091" y="17275"/>
                    <a:pt x="4129150" y="10124"/>
                  </a:cubicBezTo>
                  <a:cubicBezTo>
                    <a:pt x="4393183" y="1488"/>
                    <a:pt x="4685283" y="-7910"/>
                    <a:pt x="4927091" y="11013"/>
                  </a:cubicBezTo>
                  <a:cubicBezTo>
                    <a:pt x="4935092" y="11648"/>
                    <a:pt x="4943093" y="12283"/>
                    <a:pt x="4950967" y="13045"/>
                  </a:cubicBezTo>
                  <a:lnTo>
                    <a:pt x="4950840" y="14569"/>
                  </a:lnTo>
                  <a:lnTo>
                    <a:pt x="4950967" y="13045"/>
                  </a:lnTo>
                  <a:cubicBezTo>
                    <a:pt x="5165343" y="32092"/>
                    <a:pt x="5330824" y="23846"/>
                    <a:pt x="5516752" y="14442"/>
                  </a:cubicBezTo>
                  <a:cubicBezTo>
                    <a:pt x="5714618" y="4663"/>
                    <a:pt x="5935598" y="-6259"/>
                    <a:pt x="6263131" y="13045"/>
                  </a:cubicBezTo>
                  <a:cubicBezTo>
                    <a:pt x="6264020" y="13045"/>
                    <a:pt x="6264655" y="13807"/>
                    <a:pt x="6264655" y="14698"/>
                  </a:cubicBezTo>
                  <a:cubicBezTo>
                    <a:pt x="6263258" y="112232"/>
                    <a:pt x="6263893" y="222263"/>
                    <a:pt x="6264528" y="356904"/>
                  </a:cubicBezTo>
                  <a:cubicBezTo>
                    <a:pt x="6265290" y="515122"/>
                    <a:pt x="6266306" y="707356"/>
                    <a:pt x="6264655" y="953831"/>
                  </a:cubicBezTo>
                  <a:lnTo>
                    <a:pt x="6263131" y="953831"/>
                  </a:lnTo>
                  <a:lnTo>
                    <a:pt x="6264655" y="953831"/>
                  </a:lnTo>
                  <a:cubicBezTo>
                    <a:pt x="6263385" y="1135113"/>
                    <a:pt x="6268846" y="1254035"/>
                    <a:pt x="6273545" y="1358011"/>
                  </a:cubicBezTo>
                  <a:cubicBezTo>
                    <a:pt x="6277228" y="1438666"/>
                    <a:pt x="6280530" y="1510431"/>
                    <a:pt x="6279895" y="1595210"/>
                  </a:cubicBezTo>
                  <a:cubicBezTo>
                    <a:pt x="6279387" y="1676123"/>
                    <a:pt x="6275196" y="1769018"/>
                    <a:pt x="6264528" y="1893094"/>
                  </a:cubicBezTo>
                  <a:lnTo>
                    <a:pt x="6263004" y="1892965"/>
                  </a:lnTo>
                  <a:lnTo>
                    <a:pt x="6264528" y="1893094"/>
                  </a:lnTo>
                  <a:cubicBezTo>
                    <a:pt x="6234048" y="2246895"/>
                    <a:pt x="6246621" y="2557664"/>
                    <a:pt x="6258305" y="2847817"/>
                  </a:cubicBezTo>
                  <a:cubicBezTo>
                    <a:pt x="6260591" y="2903219"/>
                    <a:pt x="6262750" y="2957849"/>
                    <a:pt x="6264528" y="3011963"/>
                  </a:cubicBezTo>
                  <a:cubicBezTo>
                    <a:pt x="6264528" y="3012346"/>
                    <a:pt x="6264401" y="3012854"/>
                    <a:pt x="6264020" y="3013107"/>
                  </a:cubicBezTo>
                  <a:cubicBezTo>
                    <a:pt x="6263639" y="3013362"/>
                    <a:pt x="6263258" y="3013616"/>
                    <a:pt x="6262877" y="3013616"/>
                  </a:cubicBezTo>
                  <a:cubicBezTo>
                    <a:pt x="6123050" y="3012726"/>
                    <a:pt x="5984747" y="3008741"/>
                    <a:pt x="5850889" y="3004876"/>
                  </a:cubicBezTo>
                  <a:cubicBezTo>
                    <a:pt x="5725413" y="3001269"/>
                    <a:pt x="5603874" y="2997790"/>
                    <a:pt x="5488812" y="2997017"/>
                  </a:cubicBezTo>
                  <a:cubicBezTo>
                    <a:pt x="5338190" y="2995986"/>
                    <a:pt x="5198744" y="2999594"/>
                    <a:pt x="5075808" y="3013616"/>
                  </a:cubicBezTo>
                  <a:cubicBezTo>
                    <a:pt x="4905755" y="3032666"/>
                    <a:pt x="4755260" y="3027078"/>
                    <a:pt x="4566284" y="3020093"/>
                  </a:cubicBezTo>
                  <a:cubicBezTo>
                    <a:pt x="4402581" y="3013997"/>
                    <a:pt x="4210049" y="3006680"/>
                    <a:pt x="3950969" y="3013616"/>
                  </a:cubicBezTo>
                  <a:cubicBezTo>
                    <a:pt x="3392804" y="3028475"/>
                    <a:pt x="3104768" y="3031269"/>
                    <a:pt x="2638678" y="3013616"/>
                  </a:cubicBezTo>
                  <a:cubicBezTo>
                    <a:pt x="2408808" y="3004748"/>
                    <a:pt x="2240660" y="3010159"/>
                    <a:pt x="2083180" y="3015013"/>
                  </a:cubicBezTo>
                  <a:cubicBezTo>
                    <a:pt x="1944496" y="3019331"/>
                    <a:pt x="1813940" y="3023395"/>
                    <a:pt x="1656587" y="3017426"/>
                  </a:cubicBezTo>
                  <a:cubicBezTo>
                    <a:pt x="1630679" y="3016410"/>
                    <a:pt x="1604009" y="3015140"/>
                    <a:pt x="1576450" y="3013616"/>
                  </a:cubicBezTo>
                  <a:cubicBezTo>
                    <a:pt x="1192275" y="2991348"/>
                    <a:pt x="346074" y="2981685"/>
                    <a:pt x="14604" y="3013616"/>
                  </a:cubicBezTo>
                  <a:cubicBezTo>
                    <a:pt x="14096" y="3013616"/>
                    <a:pt x="13715" y="3013488"/>
                    <a:pt x="13334" y="3013235"/>
                  </a:cubicBezTo>
                  <a:cubicBezTo>
                    <a:pt x="12953" y="3012981"/>
                    <a:pt x="12826" y="3012473"/>
                    <a:pt x="12826" y="3012091"/>
                  </a:cubicBezTo>
                  <a:cubicBezTo>
                    <a:pt x="19938" y="2687924"/>
                    <a:pt x="25907" y="2355252"/>
                    <a:pt x="12826" y="2042938"/>
                  </a:cubicBezTo>
                  <a:lnTo>
                    <a:pt x="14350" y="2042809"/>
                  </a:lnTo>
                  <a:lnTo>
                    <a:pt x="12826" y="2042938"/>
                  </a:lnTo>
                  <a:cubicBezTo>
                    <a:pt x="-255" y="1730623"/>
                    <a:pt x="-7875" y="1250040"/>
                    <a:pt x="12826" y="1043506"/>
                  </a:cubicBezTo>
                  <a:cubicBezTo>
                    <a:pt x="26161" y="911700"/>
                    <a:pt x="22732" y="717148"/>
                    <a:pt x="18414" y="472733"/>
                  </a:cubicBezTo>
                  <a:cubicBezTo>
                    <a:pt x="16001" y="335000"/>
                    <a:pt x="13207" y="181549"/>
                    <a:pt x="13080" y="14569"/>
                  </a:cubicBezTo>
                  <a:cubicBezTo>
                    <a:pt x="13080" y="13680"/>
                    <a:pt x="13715" y="13045"/>
                    <a:pt x="14604" y="12918"/>
                  </a:cubicBezTo>
                  <a:moveTo>
                    <a:pt x="14604" y="16115"/>
                  </a:moveTo>
                  <a:lnTo>
                    <a:pt x="14604" y="14569"/>
                  </a:lnTo>
                  <a:lnTo>
                    <a:pt x="16128" y="14569"/>
                  </a:lnTo>
                  <a:cubicBezTo>
                    <a:pt x="16382" y="181420"/>
                    <a:pt x="19176" y="334872"/>
                    <a:pt x="21589" y="472604"/>
                  </a:cubicBezTo>
                  <a:cubicBezTo>
                    <a:pt x="25907" y="716890"/>
                    <a:pt x="29463" y="911700"/>
                    <a:pt x="16128" y="1043892"/>
                  </a:cubicBezTo>
                  <a:lnTo>
                    <a:pt x="14604" y="1043763"/>
                  </a:lnTo>
                  <a:lnTo>
                    <a:pt x="16128" y="1043892"/>
                  </a:lnTo>
                  <a:cubicBezTo>
                    <a:pt x="-4446" y="1250169"/>
                    <a:pt x="3174" y="1730494"/>
                    <a:pt x="16128" y="2042809"/>
                  </a:cubicBezTo>
                  <a:cubicBezTo>
                    <a:pt x="29082" y="2355123"/>
                    <a:pt x="23240" y="2687924"/>
                    <a:pt x="16128" y="3012092"/>
                  </a:cubicBezTo>
                  <a:lnTo>
                    <a:pt x="14604" y="3012092"/>
                  </a:lnTo>
                  <a:lnTo>
                    <a:pt x="14477" y="3010545"/>
                  </a:lnTo>
                  <a:cubicBezTo>
                    <a:pt x="346201" y="2978592"/>
                    <a:pt x="1192656" y="2988256"/>
                    <a:pt x="1576831" y="3010545"/>
                  </a:cubicBezTo>
                  <a:lnTo>
                    <a:pt x="1576704" y="3012092"/>
                  </a:lnTo>
                  <a:lnTo>
                    <a:pt x="1576831" y="3010545"/>
                  </a:lnTo>
                  <a:cubicBezTo>
                    <a:pt x="1604390" y="3012092"/>
                    <a:pt x="1631060" y="3013362"/>
                    <a:pt x="1656968" y="3014378"/>
                  </a:cubicBezTo>
                  <a:cubicBezTo>
                    <a:pt x="1814194" y="3020347"/>
                    <a:pt x="1944623" y="3016282"/>
                    <a:pt x="2083307" y="3011963"/>
                  </a:cubicBezTo>
                  <a:cubicBezTo>
                    <a:pt x="2240787" y="3006938"/>
                    <a:pt x="2408935" y="3001655"/>
                    <a:pt x="2638932" y="3010545"/>
                  </a:cubicBezTo>
                  <a:lnTo>
                    <a:pt x="2638932" y="3012092"/>
                  </a:lnTo>
                  <a:lnTo>
                    <a:pt x="2638932" y="3010545"/>
                  </a:lnTo>
                  <a:cubicBezTo>
                    <a:pt x="3104895" y="3028221"/>
                    <a:pt x="3392804" y="3025426"/>
                    <a:pt x="3950969" y="3010545"/>
                  </a:cubicBezTo>
                  <a:lnTo>
                    <a:pt x="3950969" y="3012092"/>
                  </a:lnTo>
                  <a:lnTo>
                    <a:pt x="3950969" y="3010545"/>
                  </a:lnTo>
                  <a:cubicBezTo>
                    <a:pt x="4210176" y="3003588"/>
                    <a:pt x="4402835" y="3010803"/>
                    <a:pt x="4566538" y="3017045"/>
                  </a:cubicBezTo>
                  <a:cubicBezTo>
                    <a:pt x="4755514" y="3024029"/>
                    <a:pt x="4905882" y="3029745"/>
                    <a:pt x="5075554" y="3010674"/>
                  </a:cubicBezTo>
                  <a:lnTo>
                    <a:pt x="5075681" y="3012219"/>
                  </a:lnTo>
                  <a:lnTo>
                    <a:pt x="5075554" y="3010674"/>
                  </a:lnTo>
                  <a:cubicBezTo>
                    <a:pt x="5198617" y="2996630"/>
                    <a:pt x="5338190" y="2993023"/>
                    <a:pt x="5488939" y="2994053"/>
                  </a:cubicBezTo>
                  <a:cubicBezTo>
                    <a:pt x="5604001" y="2994827"/>
                    <a:pt x="5725667" y="2998305"/>
                    <a:pt x="5851143" y="3001913"/>
                  </a:cubicBezTo>
                  <a:cubicBezTo>
                    <a:pt x="5985001" y="3005778"/>
                    <a:pt x="6123304" y="3009644"/>
                    <a:pt x="6263004" y="3010674"/>
                  </a:cubicBezTo>
                  <a:lnTo>
                    <a:pt x="6263004" y="3012219"/>
                  </a:lnTo>
                  <a:lnTo>
                    <a:pt x="6261480" y="3012219"/>
                  </a:lnTo>
                  <a:cubicBezTo>
                    <a:pt x="6259575" y="2958107"/>
                    <a:pt x="6257416" y="2903477"/>
                    <a:pt x="6255257" y="2848075"/>
                  </a:cubicBezTo>
                  <a:cubicBezTo>
                    <a:pt x="6243573" y="2557793"/>
                    <a:pt x="6231127" y="2246895"/>
                    <a:pt x="6261607" y="1892836"/>
                  </a:cubicBezTo>
                  <a:cubicBezTo>
                    <a:pt x="6272275" y="1768889"/>
                    <a:pt x="6276339" y="1675994"/>
                    <a:pt x="6276974" y="1595210"/>
                  </a:cubicBezTo>
                  <a:cubicBezTo>
                    <a:pt x="6277609" y="1510431"/>
                    <a:pt x="6274307" y="1438795"/>
                    <a:pt x="6270624" y="1358139"/>
                  </a:cubicBezTo>
                  <a:cubicBezTo>
                    <a:pt x="6265798" y="1254163"/>
                    <a:pt x="6260337" y="1135113"/>
                    <a:pt x="6261734" y="953831"/>
                  </a:cubicBezTo>
                  <a:cubicBezTo>
                    <a:pt x="6263512" y="707356"/>
                    <a:pt x="6262496" y="515122"/>
                    <a:pt x="6261607" y="356904"/>
                  </a:cubicBezTo>
                  <a:cubicBezTo>
                    <a:pt x="6260845" y="222263"/>
                    <a:pt x="6260337" y="112232"/>
                    <a:pt x="6261734" y="14569"/>
                  </a:cubicBezTo>
                  <a:lnTo>
                    <a:pt x="6263004" y="14569"/>
                  </a:lnTo>
                  <a:lnTo>
                    <a:pt x="6262877" y="16115"/>
                  </a:lnTo>
                  <a:cubicBezTo>
                    <a:pt x="5935598" y="-3211"/>
                    <a:pt x="5714745" y="7711"/>
                    <a:pt x="5516879" y="17532"/>
                  </a:cubicBezTo>
                  <a:cubicBezTo>
                    <a:pt x="5331078" y="26938"/>
                    <a:pt x="5165343" y="35184"/>
                    <a:pt x="4950713" y="16115"/>
                  </a:cubicBezTo>
                  <a:cubicBezTo>
                    <a:pt x="4942839" y="15471"/>
                    <a:pt x="4934838" y="14698"/>
                    <a:pt x="4926837" y="14061"/>
                  </a:cubicBezTo>
                  <a:cubicBezTo>
                    <a:pt x="4685156" y="-4862"/>
                    <a:pt x="4393310" y="4536"/>
                    <a:pt x="4129277" y="13172"/>
                  </a:cubicBezTo>
                  <a:cubicBezTo>
                    <a:pt x="3911345" y="20367"/>
                    <a:pt x="3712209" y="26938"/>
                    <a:pt x="3576065" y="16115"/>
                  </a:cubicBezTo>
                  <a:cubicBezTo>
                    <a:pt x="3515486" y="11267"/>
                    <a:pt x="3441318" y="8727"/>
                    <a:pt x="3358641" y="7457"/>
                  </a:cubicBezTo>
                  <a:cubicBezTo>
                    <a:pt x="3184778" y="4790"/>
                    <a:pt x="2973196" y="8473"/>
                    <a:pt x="2769996" y="11902"/>
                  </a:cubicBezTo>
                  <a:cubicBezTo>
                    <a:pt x="2582163" y="15084"/>
                    <a:pt x="2401315" y="18305"/>
                    <a:pt x="2264028" y="16115"/>
                  </a:cubicBezTo>
                  <a:lnTo>
                    <a:pt x="2264028" y="14569"/>
                  </a:lnTo>
                  <a:lnTo>
                    <a:pt x="2264028" y="16115"/>
                  </a:lnTo>
                  <a:cubicBezTo>
                    <a:pt x="1907539" y="10632"/>
                    <a:pt x="1557400" y="11648"/>
                    <a:pt x="1139316" y="16115"/>
                  </a:cubicBezTo>
                  <a:cubicBezTo>
                    <a:pt x="963802" y="18048"/>
                    <a:pt x="835278" y="16244"/>
                    <a:pt x="704087" y="14442"/>
                  </a:cubicBezTo>
                  <a:cubicBezTo>
                    <a:pt x="522858" y="11775"/>
                    <a:pt x="336676" y="9235"/>
                    <a:pt x="14604" y="16115"/>
                  </a:cubicBezTo>
                  <a:close/>
                </a:path>
              </a:pathLst>
            </a:custGeom>
            <a:solidFill>
              <a:srgbClr val="000000"/>
            </a:solidFill>
          </p:spPr>
        </p:sp>
        <p:sp>
          <p:nvSpPr>
            <p:cNvPr name="TextBox 11" id="11"/>
            <p:cNvSpPr txBox="true"/>
            <p:nvPr/>
          </p:nvSpPr>
          <p:spPr>
            <a:xfrm>
              <a:off x="0" y="-9525"/>
              <a:ext cx="6248400" cy="3007047"/>
            </a:xfrm>
            <a:prstGeom prst="rect">
              <a:avLst/>
            </a:prstGeom>
          </p:spPr>
          <p:txBody>
            <a:bodyPr anchor="t" rtlCol="false" tIns="50800" lIns="50800" bIns="50800" rIns="50800"/>
            <a:lstStyle/>
            <a:p>
              <a:pPr algn="ctr">
                <a:lnSpc>
                  <a:spcPts val="3240"/>
                </a:lnSpc>
              </a:pPr>
              <a:r>
                <a:rPr lang="en-US" sz="2700" b="true">
                  <a:solidFill>
                    <a:srgbClr val="0070C0"/>
                  </a:solidFill>
                  <a:latin typeface="Canva Sans Bold"/>
                  <a:ea typeface="Canva Sans Bold"/>
                  <a:cs typeface="Canva Sans Bold"/>
                  <a:sym typeface="Canva Sans Bold"/>
                </a:rPr>
                <a:t>Materiale</a:t>
              </a:r>
            </a:p>
            <a:p>
              <a:pPr algn="ctr">
                <a:lnSpc>
                  <a:spcPts val="3240"/>
                </a:lnSpc>
              </a:pPr>
              <a:r>
                <a:rPr lang="en-US" sz="2700">
                  <a:solidFill>
                    <a:srgbClr val="000000"/>
                  </a:solidFill>
                  <a:latin typeface="Canva Sans"/>
                  <a:ea typeface="Canva Sans"/>
                  <a:cs typeface="Canva Sans"/>
                  <a:sym typeface="Canva Sans"/>
                </a:rPr>
                <a:t>Materiale promoționale</a:t>
              </a:r>
            </a:p>
            <a:p>
              <a:pPr algn="ctr">
                <a:lnSpc>
                  <a:spcPts val="3240"/>
                </a:lnSpc>
              </a:pPr>
              <a:r>
                <a:rPr lang="en-US" sz="2700">
                  <a:solidFill>
                    <a:srgbClr val="000000"/>
                  </a:solidFill>
                  <a:latin typeface="Canva Sans"/>
                  <a:ea typeface="Canva Sans"/>
                  <a:cs typeface="Canva Sans"/>
                  <a:sym typeface="Canva Sans"/>
                </a:rPr>
                <a:t>Manual consolidare capacități</a:t>
              </a:r>
            </a:p>
            <a:p>
              <a:pPr algn="ctr">
                <a:lnSpc>
                  <a:spcPts val="3240"/>
                </a:lnSpc>
              </a:pPr>
              <a:r>
                <a:rPr lang="en-US" sz="2700">
                  <a:solidFill>
                    <a:srgbClr val="000000"/>
                  </a:solidFill>
                  <a:latin typeface="Canva Sans"/>
                  <a:ea typeface="Canva Sans"/>
                  <a:cs typeface="Canva Sans"/>
                  <a:sym typeface="Canva Sans"/>
                </a:rPr>
                <a:t>Ghid înființare GUEE</a:t>
              </a:r>
            </a:p>
          </p:txBody>
        </p:sp>
      </p:grpSp>
      <p:grpSp>
        <p:nvGrpSpPr>
          <p:cNvPr name="Group 12" id="12"/>
          <p:cNvGrpSpPr/>
          <p:nvPr/>
        </p:nvGrpSpPr>
        <p:grpSpPr>
          <a:xfrm rot="0">
            <a:off x="12733020" y="5735364"/>
            <a:ext cx="4366260" cy="2248142"/>
            <a:chOff x="0" y="0"/>
            <a:chExt cx="5821680" cy="2997522"/>
          </a:xfrm>
        </p:grpSpPr>
        <p:sp>
          <p:nvSpPr>
            <p:cNvPr name="Freeform 13" id="13"/>
            <p:cNvSpPr/>
            <p:nvPr/>
          </p:nvSpPr>
          <p:spPr>
            <a:xfrm flipH="false" flipV="false" rot="0">
              <a:off x="-14476" y="-32036"/>
              <a:ext cx="5853126" cy="3052248"/>
            </a:xfrm>
            <a:custGeom>
              <a:avLst/>
              <a:gdLst/>
              <a:ahLst/>
              <a:cxnLst/>
              <a:rect r="r" b="b" t="t" l="l"/>
              <a:pathLst>
                <a:path h="3052248" w="5853126">
                  <a:moveTo>
                    <a:pt x="14476" y="30512"/>
                  </a:moveTo>
                  <a:cubicBezTo>
                    <a:pt x="157986" y="24924"/>
                    <a:pt x="338961" y="29115"/>
                    <a:pt x="515745" y="33067"/>
                  </a:cubicBezTo>
                  <a:cubicBezTo>
                    <a:pt x="684782" y="36932"/>
                    <a:pt x="850009" y="40797"/>
                    <a:pt x="975231" y="35901"/>
                  </a:cubicBezTo>
                  <a:cubicBezTo>
                    <a:pt x="1006981" y="34613"/>
                    <a:pt x="1036191" y="32809"/>
                    <a:pt x="1062226" y="30385"/>
                  </a:cubicBezTo>
                  <a:cubicBezTo>
                    <a:pt x="1180336" y="19209"/>
                    <a:pt x="1385187" y="24924"/>
                    <a:pt x="1588768" y="30512"/>
                  </a:cubicBezTo>
                  <a:cubicBezTo>
                    <a:pt x="1790317" y="36159"/>
                    <a:pt x="1990596" y="41828"/>
                    <a:pt x="2104642" y="30893"/>
                  </a:cubicBezTo>
                  <a:cubicBezTo>
                    <a:pt x="2106547" y="30766"/>
                    <a:pt x="2108325" y="30512"/>
                    <a:pt x="2110103" y="30385"/>
                  </a:cubicBezTo>
                  <a:lnTo>
                    <a:pt x="2110230" y="31909"/>
                  </a:lnTo>
                  <a:lnTo>
                    <a:pt x="2110103" y="30385"/>
                  </a:lnTo>
                  <a:cubicBezTo>
                    <a:pt x="2335909" y="7398"/>
                    <a:pt x="2776980" y="-24606"/>
                    <a:pt x="3332986" y="30385"/>
                  </a:cubicBezTo>
                  <a:cubicBezTo>
                    <a:pt x="3649216" y="62056"/>
                    <a:pt x="3864989" y="50203"/>
                    <a:pt x="4080635" y="38349"/>
                  </a:cubicBezTo>
                  <a:cubicBezTo>
                    <a:pt x="4243957" y="29369"/>
                    <a:pt x="4407152" y="20606"/>
                    <a:pt x="4613654" y="30385"/>
                  </a:cubicBezTo>
                  <a:cubicBezTo>
                    <a:pt x="4929249" y="45564"/>
                    <a:pt x="5153404" y="41055"/>
                    <a:pt x="5405499" y="36030"/>
                  </a:cubicBezTo>
                  <a:cubicBezTo>
                    <a:pt x="5536055" y="33453"/>
                    <a:pt x="5673977" y="30639"/>
                    <a:pt x="5836156" y="30385"/>
                  </a:cubicBezTo>
                  <a:cubicBezTo>
                    <a:pt x="5836537" y="30385"/>
                    <a:pt x="5837045" y="30512"/>
                    <a:pt x="5837299" y="30893"/>
                  </a:cubicBezTo>
                  <a:cubicBezTo>
                    <a:pt x="5837553" y="31274"/>
                    <a:pt x="5837807" y="31655"/>
                    <a:pt x="5837807" y="32036"/>
                  </a:cubicBezTo>
                  <a:cubicBezTo>
                    <a:pt x="5836410" y="129570"/>
                    <a:pt x="5837045" y="239601"/>
                    <a:pt x="5837680" y="374242"/>
                  </a:cubicBezTo>
                  <a:cubicBezTo>
                    <a:pt x="5838442" y="532461"/>
                    <a:pt x="5839458" y="724694"/>
                    <a:pt x="5837807" y="971169"/>
                  </a:cubicBezTo>
                  <a:lnTo>
                    <a:pt x="5836283" y="971169"/>
                  </a:lnTo>
                  <a:lnTo>
                    <a:pt x="5837807" y="971169"/>
                  </a:lnTo>
                  <a:cubicBezTo>
                    <a:pt x="5836537" y="1152451"/>
                    <a:pt x="5841998" y="1271373"/>
                    <a:pt x="5846697" y="1375349"/>
                  </a:cubicBezTo>
                  <a:cubicBezTo>
                    <a:pt x="5850380" y="1456004"/>
                    <a:pt x="5853682" y="1527770"/>
                    <a:pt x="5853047" y="1612548"/>
                  </a:cubicBezTo>
                  <a:cubicBezTo>
                    <a:pt x="5852539" y="1693461"/>
                    <a:pt x="5848348" y="1786356"/>
                    <a:pt x="5837680" y="1910432"/>
                  </a:cubicBezTo>
                  <a:cubicBezTo>
                    <a:pt x="5807200" y="2264234"/>
                    <a:pt x="5819773" y="2575002"/>
                    <a:pt x="5831457" y="2865155"/>
                  </a:cubicBezTo>
                  <a:cubicBezTo>
                    <a:pt x="5833743" y="2920558"/>
                    <a:pt x="5835902" y="2975187"/>
                    <a:pt x="5837680" y="3029301"/>
                  </a:cubicBezTo>
                  <a:cubicBezTo>
                    <a:pt x="5837680" y="3030193"/>
                    <a:pt x="5837045" y="3030955"/>
                    <a:pt x="5836156" y="3030955"/>
                  </a:cubicBezTo>
                  <a:cubicBezTo>
                    <a:pt x="5319012" y="3056483"/>
                    <a:pt x="5138164" y="3062071"/>
                    <a:pt x="4729859" y="3030955"/>
                  </a:cubicBezTo>
                  <a:cubicBezTo>
                    <a:pt x="4321681" y="2999409"/>
                    <a:pt x="4074666" y="3000698"/>
                    <a:pt x="3682236" y="3030955"/>
                  </a:cubicBezTo>
                  <a:cubicBezTo>
                    <a:pt x="3289679" y="3060801"/>
                    <a:pt x="2808984" y="3057752"/>
                    <a:pt x="2459480" y="3030955"/>
                  </a:cubicBezTo>
                  <a:cubicBezTo>
                    <a:pt x="2235071" y="3013582"/>
                    <a:pt x="2033395" y="3019251"/>
                    <a:pt x="1826131" y="3025049"/>
                  </a:cubicBezTo>
                  <a:cubicBezTo>
                    <a:pt x="1710815" y="3028270"/>
                    <a:pt x="1593594" y="3031591"/>
                    <a:pt x="1469896" y="3030955"/>
                  </a:cubicBezTo>
                  <a:cubicBezTo>
                    <a:pt x="1370328" y="3030448"/>
                    <a:pt x="1263902" y="3025049"/>
                    <a:pt x="1146554" y="3018993"/>
                  </a:cubicBezTo>
                  <a:cubicBezTo>
                    <a:pt x="1002536" y="3011520"/>
                    <a:pt x="842008" y="3003275"/>
                    <a:pt x="657858" y="3002373"/>
                  </a:cubicBezTo>
                  <a:cubicBezTo>
                    <a:pt x="470533" y="3001471"/>
                    <a:pt x="258697" y="3008042"/>
                    <a:pt x="14603" y="3030955"/>
                  </a:cubicBezTo>
                  <a:cubicBezTo>
                    <a:pt x="14095" y="3030955"/>
                    <a:pt x="13714" y="3030829"/>
                    <a:pt x="13333" y="3030574"/>
                  </a:cubicBezTo>
                  <a:cubicBezTo>
                    <a:pt x="12952" y="3030321"/>
                    <a:pt x="12825" y="3029813"/>
                    <a:pt x="12825" y="3029430"/>
                  </a:cubicBezTo>
                  <a:cubicBezTo>
                    <a:pt x="19937" y="2705262"/>
                    <a:pt x="25906" y="2372590"/>
                    <a:pt x="12825" y="2060276"/>
                  </a:cubicBezTo>
                  <a:lnTo>
                    <a:pt x="14349" y="2060147"/>
                  </a:lnTo>
                  <a:lnTo>
                    <a:pt x="12825" y="2060276"/>
                  </a:lnTo>
                  <a:cubicBezTo>
                    <a:pt x="-256" y="1747961"/>
                    <a:pt x="-7876" y="1267379"/>
                    <a:pt x="12825" y="1060844"/>
                  </a:cubicBezTo>
                  <a:cubicBezTo>
                    <a:pt x="26033" y="929167"/>
                    <a:pt x="22604" y="734615"/>
                    <a:pt x="18286" y="490200"/>
                  </a:cubicBezTo>
                  <a:cubicBezTo>
                    <a:pt x="15873" y="352467"/>
                    <a:pt x="13079" y="199016"/>
                    <a:pt x="12952" y="32036"/>
                  </a:cubicBezTo>
                  <a:cubicBezTo>
                    <a:pt x="12952" y="31147"/>
                    <a:pt x="13587" y="30512"/>
                    <a:pt x="14476" y="30385"/>
                  </a:cubicBezTo>
                  <a:moveTo>
                    <a:pt x="14476" y="33582"/>
                  </a:moveTo>
                  <a:lnTo>
                    <a:pt x="14476" y="32036"/>
                  </a:lnTo>
                  <a:lnTo>
                    <a:pt x="16000" y="32036"/>
                  </a:lnTo>
                  <a:cubicBezTo>
                    <a:pt x="16254" y="198887"/>
                    <a:pt x="19048" y="352339"/>
                    <a:pt x="21461" y="490071"/>
                  </a:cubicBezTo>
                  <a:cubicBezTo>
                    <a:pt x="25779" y="734357"/>
                    <a:pt x="29335" y="929167"/>
                    <a:pt x="16000" y="1061359"/>
                  </a:cubicBezTo>
                  <a:lnTo>
                    <a:pt x="14476" y="1061230"/>
                  </a:lnTo>
                  <a:lnTo>
                    <a:pt x="16000" y="1061359"/>
                  </a:lnTo>
                  <a:cubicBezTo>
                    <a:pt x="-4574" y="1267636"/>
                    <a:pt x="3046" y="1747961"/>
                    <a:pt x="16000" y="2060276"/>
                  </a:cubicBezTo>
                  <a:cubicBezTo>
                    <a:pt x="28954" y="2372590"/>
                    <a:pt x="23112" y="2705391"/>
                    <a:pt x="16000" y="3029559"/>
                  </a:cubicBezTo>
                  <a:lnTo>
                    <a:pt x="14476" y="3029559"/>
                  </a:lnTo>
                  <a:lnTo>
                    <a:pt x="14349" y="3028012"/>
                  </a:lnTo>
                  <a:cubicBezTo>
                    <a:pt x="258570" y="3005207"/>
                    <a:pt x="470533" y="2998507"/>
                    <a:pt x="657858" y="2999409"/>
                  </a:cubicBezTo>
                  <a:cubicBezTo>
                    <a:pt x="842135" y="3000311"/>
                    <a:pt x="1002663" y="3008557"/>
                    <a:pt x="1146681" y="3016030"/>
                  </a:cubicBezTo>
                  <a:cubicBezTo>
                    <a:pt x="1264029" y="3022086"/>
                    <a:pt x="1370455" y="3027497"/>
                    <a:pt x="1469896" y="3028012"/>
                  </a:cubicBezTo>
                  <a:lnTo>
                    <a:pt x="1469896" y="3029559"/>
                  </a:lnTo>
                  <a:lnTo>
                    <a:pt x="1469896" y="3028012"/>
                  </a:lnTo>
                  <a:cubicBezTo>
                    <a:pt x="1593594" y="3028657"/>
                    <a:pt x="1710688" y="3025307"/>
                    <a:pt x="1826004" y="3022086"/>
                  </a:cubicBezTo>
                  <a:cubicBezTo>
                    <a:pt x="2033268" y="3016288"/>
                    <a:pt x="2235071" y="3010619"/>
                    <a:pt x="2459734" y="3028012"/>
                  </a:cubicBezTo>
                  <a:lnTo>
                    <a:pt x="2459607" y="3029559"/>
                  </a:lnTo>
                  <a:lnTo>
                    <a:pt x="2459734" y="3028012"/>
                  </a:lnTo>
                  <a:cubicBezTo>
                    <a:pt x="2809111" y="3054705"/>
                    <a:pt x="3289679" y="3057880"/>
                    <a:pt x="3681982" y="3028012"/>
                  </a:cubicBezTo>
                  <a:lnTo>
                    <a:pt x="3682109" y="3029559"/>
                  </a:lnTo>
                  <a:lnTo>
                    <a:pt x="3681982" y="3028012"/>
                  </a:lnTo>
                  <a:cubicBezTo>
                    <a:pt x="4074539" y="2997734"/>
                    <a:pt x="4321808" y="2996446"/>
                    <a:pt x="4730113" y="3028012"/>
                  </a:cubicBezTo>
                  <a:lnTo>
                    <a:pt x="4729986" y="3029559"/>
                  </a:lnTo>
                  <a:lnTo>
                    <a:pt x="4730113" y="3028012"/>
                  </a:lnTo>
                  <a:cubicBezTo>
                    <a:pt x="5138291" y="3059149"/>
                    <a:pt x="5318885" y="3053562"/>
                    <a:pt x="5836029" y="3028012"/>
                  </a:cubicBezTo>
                  <a:lnTo>
                    <a:pt x="5836156" y="3029559"/>
                  </a:lnTo>
                  <a:lnTo>
                    <a:pt x="5834632" y="3029559"/>
                  </a:lnTo>
                  <a:cubicBezTo>
                    <a:pt x="5832727" y="2975445"/>
                    <a:pt x="5830568" y="2920815"/>
                    <a:pt x="5828409" y="2865413"/>
                  </a:cubicBezTo>
                  <a:cubicBezTo>
                    <a:pt x="5816725" y="2575131"/>
                    <a:pt x="5804279" y="2264234"/>
                    <a:pt x="5834759" y="1910174"/>
                  </a:cubicBezTo>
                  <a:lnTo>
                    <a:pt x="5836283" y="1910303"/>
                  </a:lnTo>
                  <a:lnTo>
                    <a:pt x="5834759" y="1910174"/>
                  </a:lnTo>
                  <a:cubicBezTo>
                    <a:pt x="5845427" y="1786228"/>
                    <a:pt x="5849491" y="1693332"/>
                    <a:pt x="5850126" y="1612548"/>
                  </a:cubicBezTo>
                  <a:cubicBezTo>
                    <a:pt x="5850761" y="1527770"/>
                    <a:pt x="5847459" y="1456133"/>
                    <a:pt x="5843776" y="1375478"/>
                  </a:cubicBezTo>
                  <a:cubicBezTo>
                    <a:pt x="5838950" y="1271502"/>
                    <a:pt x="5833489" y="1152451"/>
                    <a:pt x="5834886" y="971169"/>
                  </a:cubicBezTo>
                  <a:cubicBezTo>
                    <a:pt x="5836664" y="724694"/>
                    <a:pt x="5835648" y="532461"/>
                    <a:pt x="5834759" y="374242"/>
                  </a:cubicBezTo>
                  <a:cubicBezTo>
                    <a:pt x="5833997" y="239601"/>
                    <a:pt x="5833489" y="129570"/>
                    <a:pt x="5834886" y="31909"/>
                  </a:cubicBezTo>
                  <a:lnTo>
                    <a:pt x="5836410" y="31909"/>
                  </a:lnTo>
                  <a:lnTo>
                    <a:pt x="5836410" y="33453"/>
                  </a:lnTo>
                  <a:cubicBezTo>
                    <a:pt x="5674358" y="33711"/>
                    <a:pt x="5536309" y="36546"/>
                    <a:pt x="5405880" y="39122"/>
                  </a:cubicBezTo>
                  <a:cubicBezTo>
                    <a:pt x="5153785" y="44147"/>
                    <a:pt x="4929630" y="48657"/>
                    <a:pt x="4613781" y="33453"/>
                  </a:cubicBezTo>
                  <a:lnTo>
                    <a:pt x="4613908" y="31909"/>
                  </a:lnTo>
                  <a:lnTo>
                    <a:pt x="4613781" y="33453"/>
                  </a:lnTo>
                  <a:cubicBezTo>
                    <a:pt x="4407406" y="23654"/>
                    <a:pt x="4244338" y="32423"/>
                    <a:pt x="4081016" y="41442"/>
                  </a:cubicBezTo>
                  <a:cubicBezTo>
                    <a:pt x="3865370" y="53295"/>
                    <a:pt x="3649343" y="65149"/>
                    <a:pt x="3332859" y="33453"/>
                  </a:cubicBezTo>
                  <a:lnTo>
                    <a:pt x="3332986" y="31909"/>
                  </a:lnTo>
                  <a:lnTo>
                    <a:pt x="3332859" y="33453"/>
                  </a:lnTo>
                  <a:cubicBezTo>
                    <a:pt x="2777234" y="-21558"/>
                    <a:pt x="2336290" y="10446"/>
                    <a:pt x="2110611" y="33453"/>
                  </a:cubicBezTo>
                  <a:cubicBezTo>
                    <a:pt x="2108833" y="33582"/>
                    <a:pt x="2106928" y="33840"/>
                    <a:pt x="2105023" y="33969"/>
                  </a:cubicBezTo>
                  <a:cubicBezTo>
                    <a:pt x="1990723" y="44920"/>
                    <a:pt x="1790190" y="39251"/>
                    <a:pt x="1588768" y="33582"/>
                  </a:cubicBezTo>
                  <a:cubicBezTo>
                    <a:pt x="1384933" y="28099"/>
                    <a:pt x="1180336" y="22511"/>
                    <a:pt x="1062480" y="33582"/>
                  </a:cubicBezTo>
                  <a:lnTo>
                    <a:pt x="1062353" y="32036"/>
                  </a:lnTo>
                  <a:lnTo>
                    <a:pt x="1062480" y="33582"/>
                  </a:lnTo>
                  <a:cubicBezTo>
                    <a:pt x="1036318" y="36030"/>
                    <a:pt x="1007108" y="37834"/>
                    <a:pt x="975358" y="39122"/>
                  </a:cubicBezTo>
                  <a:cubicBezTo>
                    <a:pt x="849882" y="44018"/>
                    <a:pt x="684528" y="40153"/>
                    <a:pt x="515618" y="36288"/>
                  </a:cubicBezTo>
                  <a:cubicBezTo>
                    <a:pt x="338834" y="32294"/>
                    <a:pt x="157986" y="28099"/>
                    <a:pt x="14476" y="33582"/>
                  </a:cubicBezTo>
                  <a:close/>
                </a:path>
              </a:pathLst>
            </a:custGeom>
            <a:solidFill>
              <a:srgbClr val="000000"/>
            </a:solidFill>
          </p:spPr>
        </p:sp>
        <p:sp>
          <p:nvSpPr>
            <p:cNvPr name="TextBox 14" id="14"/>
            <p:cNvSpPr txBox="true"/>
            <p:nvPr/>
          </p:nvSpPr>
          <p:spPr>
            <a:xfrm>
              <a:off x="0" y="-9525"/>
              <a:ext cx="5821680" cy="3007047"/>
            </a:xfrm>
            <a:prstGeom prst="rect">
              <a:avLst/>
            </a:prstGeom>
          </p:spPr>
          <p:txBody>
            <a:bodyPr anchor="t" rtlCol="false" tIns="50800" lIns="50800" bIns="50800" rIns="50800"/>
            <a:lstStyle/>
            <a:p>
              <a:pPr algn="ctr">
                <a:lnSpc>
                  <a:spcPts val="3240"/>
                </a:lnSpc>
              </a:pPr>
              <a:r>
                <a:rPr lang="en-US" sz="2700" b="true">
                  <a:solidFill>
                    <a:srgbClr val="0070C0"/>
                  </a:solidFill>
                  <a:latin typeface="Canva Sans Bold"/>
                  <a:ea typeface="Canva Sans Bold"/>
                  <a:cs typeface="Canva Sans Bold"/>
                  <a:sym typeface="Canva Sans Bold"/>
                </a:rPr>
                <a:t>Colaborare</a:t>
              </a:r>
            </a:p>
            <a:p>
              <a:pPr algn="ctr">
                <a:lnSpc>
                  <a:spcPts val="3240"/>
                </a:lnSpc>
              </a:pPr>
              <a:r>
                <a:rPr lang="en-US" sz="2700">
                  <a:solidFill>
                    <a:srgbClr val="000000"/>
                  </a:solidFill>
                  <a:latin typeface="Canva Sans"/>
                  <a:ea typeface="Canva Sans"/>
                  <a:cs typeface="Canva Sans"/>
                  <a:sym typeface="Canva Sans"/>
                </a:rPr>
                <a:t>OER</a:t>
              </a:r>
            </a:p>
            <a:p>
              <a:pPr algn="ctr">
                <a:lnSpc>
                  <a:spcPts val="3240"/>
                </a:lnSpc>
              </a:pPr>
              <a:r>
                <a:rPr lang="en-US" sz="2700">
                  <a:solidFill>
                    <a:srgbClr val="000000"/>
                  </a:solidFill>
                  <a:latin typeface="Canva Sans"/>
                  <a:ea typeface="Canva Sans"/>
                  <a:cs typeface="Canva Sans"/>
                  <a:sym typeface="Canva Sans"/>
                </a:rPr>
                <a:t>Rețea GUEE</a:t>
              </a:r>
            </a:p>
            <a:p>
              <a:pPr algn="ctr">
                <a:lnSpc>
                  <a:spcPts val="3240"/>
                </a:lnSpc>
              </a:pPr>
              <a:r>
                <a:rPr lang="en-US" sz="2700">
                  <a:solidFill>
                    <a:srgbClr val="000000"/>
                  </a:solidFill>
                  <a:latin typeface="Canva Sans"/>
                  <a:ea typeface="Canva Sans"/>
                  <a:cs typeface="Canva Sans"/>
                  <a:sym typeface="Canva Sans"/>
                </a:rPr>
                <a:t>UAT interesate de dezvoltare sustenabilă</a:t>
              </a:r>
            </a:p>
          </p:txBody>
        </p:sp>
      </p:grpSp>
      <p:sp>
        <p:nvSpPr>
          <p:cNvPr name="Freeform 15" id="15"/>
          <p:cNvSpPr/>
          <p:nvPr/>
        </p:nvSpPr>
        <p:spPr>
          <a:xfrm flipH="false" flipV="false" rot="0">
            <a:off x="2568131" y="3671754"/>
            <a:ext cx="1471746" cy="1471746"/>
          </a:xfrm>
          <a:custGeom>
            <a:avLst/>
            <a:gdLst/>
            <a:ahLst/>
            <a:cxnLst/>
            <a:rect r="r" b="b" t="t" l="l"/>
            <a:pathLst>
              <a:path h="1471746" w="1471746">
                <a:moveTo>
                  <a:pt x="0" y="0"/>
                </a:moveTo>
                <a:lnTo>
                  <a:pt x="1471746" y="0"/>
                </a:lnTo>
                <a:lnTo>
                  <a:pt x="1471746" y="1471746"/>
                </a:lnTo>
                <a:lnTo>
                  <a:pt x="0" y="1471746"/>
                </a:lnTo>
                <a:lnTo>
                  <a:pt x="0" y="0"/>
                </a:lnTo>
                <a:close/>
              </a:path>
            </a:pathLst>
          </a:custGeom>
          <a:blipFill>
            <a:blip r:embed="rId4"/>
            <a:stretch>
              <a:fillRect l="0" t="0" r="0" b="0"/>
            </a:stretch>
          </a:blipFill>
        </p:spPr>
      </p:sp>
      <p:sp>
        <p:nvSpPr>
          <p:cNvPr name="Freeform 16" id="16"/>
          <p:cNvSpPr/>
          <p:nvPr/>
        </p:nvSpPr>
        <p:spPr>
          <a:xfrm flipH="false" flipV="false" rot="0">
            <a:off x="8299895" y="3567067"/>
            <a:ext cx="1576433" cy="1576433"/>
          </a:xfrm>
          <a:custGeom>
            <a:avLst/>
            <a:gdLst/>
            <a:ahLst/>
            <a:cxnLst/>
            <a:rect r="r" b="b" t="t" l="l"/>
            <a:pathLst>
              <a:path h="1576433" w="1576433">
                <a:moveTo>
                  <a:pt x="0" y="0"/>
                </a:moveTo>
                <a:lnTo>
                  <a:pt x="1576433" y="0"/>
                </a:lnTo>
                <a:lnTo>
                  <a:pt x="1576433" y="1576433"/>
                </a:lnTo>
                <a:lnTo>
                  <a:pt x="0" y="1576433"/>
                </a:lnTo>
                <a:lnTo>
                  <a:pt x="0" y="0"/>
                </a:lnTo>
                <a:close/>
              </a:path>
            </a:pathLst>
          </a:custGeom>
          <a:blipFill>
            <a:blip r:embed="rId5"/>
            <a:stretch>
              <a:fillRect l="0" t="0" r="0" b="0"/>
            </a:stretch>
          </a:blipFill>
        </p:spPr>
      </p:sp>
      <p:sp>
        <p:nvSpPr>
          <p:cNvPr name="Freeform 17" id="17"/>
          <p:cNvSpPr/>
          <p:nvPr/>
        </p:nvSpPr>
        <p:spPr>
          <a:xfrm flipH="false" flipV="false" rot="0">
            <a:off x="14127933" y="3567067"/>
            <a:ext cx="1576433" cy="1576433"/>
          </a:xfrm>
          <a:custGeom>
            <a:avLst/>
            <a:gdLst/>
            <a:ahLst/>
            <a:cxnLst/>
            <a:rect r="r" b="b" t="t" l="l"/>
            <a:pathLst>
              <a:path h="1576433" w="1576433">
                <a:moveTo>
                  <a:pt x="0" y="0"/>
                </a:moveTo>
                <a:lnTo>
                  <a:pt x="1576434" y="0"/>
                </a:lnTo>
                <a:lnTo>
                  <a:pt x="1576434" y="1576433"/>
                </a:lnTo>
                <a:lnTo>
                  <a:pt x="0" y="1576433"/>
                </a:lnTo>
                <a:lnTo>
                  <a:pt x="0" y="0"/>
                </a:lnTo>
                <a:close/>
              </a:path>
            </a:pathLst>
          </a:custGeom>
          <a:blipFill>
            <a:blip r:embed="rId6"/>
            <a:stretch>
              <a:fillRect l="0" t="0" r="0" b="0"/>
            </a:stretch>
          </a:blipFill>
        </p:spPr>
      </p:sp>
      <p:sp>
        <p:nvSpPr>
          <p:cNvPr name="TextBox 18" id="18"/>
          <p:cNvSpPr txBox="true"/>
          <p:nvPr/>
        </p:nvSpPr>
        <p:spPr>
          <a:xfrm rot="0">
            <a:off x="1296648" y="9469936"/>
            <a:ext cx="7003247" cy="670303"/>
          </a:xfrm>
          <a:prstGeom prst="rect">
            <a:avLst/>
          </a:prstGeom>
        </p:spPr>
        <p:txBody>
          <a:bodyPr anchor="t" rtlCol="false" tIns="0" lIns="0" bIns="0" rIns="0">
            <a:spAutoFit/>
          </a:bodyPr>
          <a:lstStyle/>
          <a:p>
            <a:pPr algn="just">
              <a:lnSpc>
                <a:spcPts val="1620"/>
              </a:lnSpc>
            </a:pPr>
            <a:r>
              <a:rPr lang="en-US" sz="1350" i="true">
                <a:solidFill>
                  <a:srgbClr val="26324B"/>
                </a:solidFill>
                <a:latin typeface="Arial Nova Italics"/>
                <a:ea typeface="Arial Nova Italics"/>
                <a:cs typeface="Arial Nova Italics"/>
                <a:sym typeface="Arial Nova Italics"/>
              </a:rPr>
              <a:t>Co-funded by the European Union. Views and opinions expressed are however those of the author(s) only and do not necessarily reflect those of the European Union or CINEA. Neither the European Union nor the granting authority can be held responsible for them.</a:t>
            </a:r>
          </a:p>
        </p:txBody>
      </p:sp>
      <p:sp>
        <p:nvSpPr>
          <p:cNvPr name="TextBox 19" id="19"/>
          <p:cNvSpPr txBox="true"/>
          <p:nvPr/>
        </p:nvSpPr>
        <p:spPr>
          <a:xfrm rot="0">
            <a:off x="1188720" y="1714368"/>
            <a:ext cx="7726263" cy="771525"/>
          </a:xfrm>
          <a:prstGeom prst="rect">
            <a:avLst/>
          </a:prstGeom>
        </p:spPr>
        <p:txBody>
          <a:bodyPr anchor="t" rtlCol="false" tIns="0" lIns="0" bIns="0" rIns="0">
            <a:spAutoFit/>
          </a:bodyPr>
          <a:lstStyle/>
          <a:p>
            <a:pPr algn="l">
              <a:lnSpc>
                <a:spcPts val="6000"/>
              </a:lnSpc>
            </a:pPr>
            <a:r>
              <a:rPr lang="en-US" b="true" sz="5000">
                <a:solidFill>
                  <a:srgbClr val="70AC2E"/>
                </a:solidFill>
                <a:latin typeface="Canva Sans Bold"/>
                <a:ea typeface="Canva Sans Bold"/>
                <a:cs typeface="Canva Sans Bold"/>
                <a:sym typeface="Canva Sans Bold"/>
              </a:rPr>
              <a:t>Ce oferă OER prin CETAC</a:t>
            </a:r>
          </a:p>
        </p:txBody>
      </p:sp>
      <p:sp>
        <p:nvSpPr>
          <p:cNvPr name="TextBox 20" id="20"/>
          <p:cNvSpPr txBox="true"/>
          <p:nvPr/>
        </p:nvSpPr>
        <p:spPr>
          <a:xfrm rot="0">
            <a:off x="1116530" y="2649368"/>
            <a:ext cx="13931233" cy="495300"/>
          </a:xfrm>
          <a:prstGeom prst="rect">
            <a:avLst/>
          </a:prstGeom>
        </p:spPr>
        <p:txBody>
          <a:bodyPr anchor="t" rtlCol="false" tIns="0" lIns="0" bIns="0" rIns="0">
            <a:spAutoFit/>
          </a:bodyPr>
          <a:lstStyle/>
          <a:p>
            <a:pPr algn="ctr">
              <a:lnSpc>
                <a:spcPts val="3960"/>
              </a:lnSpc>
            </a:pPr>
            <a:r>
              <a:rPr lang="en-US" b="true" sz="3300" i="true">
                <a:solidFill>
                  <a:srgbClr val="475569"/>
                </a:solidFill>
                <a:latin typeface="Canva Sans Bold Italics"/>
                <a:ea typeface="Canva Sans Bold Italics"/>
                <a:cs typeface="Canva Sans Bold Italics"/>
                <a:sym typeface="Canva Sans Bold Italics"/>
              </a:rPr>
              <a:t>”Conceptul complet pentru ca Ghișeul să funcționeze din prima zi."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8956"/>
            <a:ext cx="18288000" cy="10229088"/>
            <a:chOff x="0" y="0"/>
            <a:chExt cx="24384000" cy="13638784"/>
          </a:xfrm>
        </p:grpSpPr>
        <p:sp>
          <p:nvSpPr>
            <p:cNvPr name="Freeform 3" id="3"/>
            <p:cNvSpPr/>
            <p:nvPr/>
          </p:nvSpPr>
          <p:spPr>
            <a:xfrm flipH="false" flipV="false" rot="0">
              <a:off x="0" y="0"/>
              <a:ext cx="24384000" cy="13638785"/>
            </a:xfrm>
            <a:custGeom>
              <a:avLst/>
              <a:gdLst/>
              <a:ahLst/>
              <a:cxnLst/>
              <a:rect r="r" b="b" t="t" l="l"/>
              <a:pathLst>
                <a:path h="13638785" w="24384000">
                  <a:moveTo>
                    <a:pt x="0" y="0"/>
                  </a:moveTo>
                  <a:lnTo>
                    <a:pt x="24384000" y="0"/>
                  </a:lnTo>
                  <a:lnTo>
                    <a:pt x="24384000" y="13638785"/>
                  </a:lnTo>
                  <a:lnTo>
                    <a:pt x="0" y="13638785"/>
                  </a:lnTo>
                  <a:lnTo>
                    <a:pt x="0" y="0"/>
                  </a:lnTo>
                  <a:close/>
                </a:path>
              </a:pathLst>
            </a:custGeom>
            <a:blipFill>
              <a:blip r:embed="rId2"/>
              <a:stretch>
                <a:fillRect l="0" t="0" r="0" b="0"/>
              </a:stretch>
            </a:blipFill>
          </p:spPr>
        </p:sp>
      </p:grpSp>
      <p:sp>
        <p:nvSpPr>
          <p:cNvPr name="TextBox 4" id="4"/>
          <p:cNvSpPr txBox="true"/>
          <p:nvPr/>
        </p:nvSpPr>
        <p:spPr>
          <a:xfrm rot="0">
            <a:off x="1296648" y="9469936"/>
            <a:ext cx="7003247" cy="670303"/>
          </a:xfrm>
          <a:prstGeom prst="rect">
            <a:avLst/>
          </a:prstGeom>
        </p:spPr>
        <p:txBody>
          <a:bodyPr anchor="t" rtlCol="false" tIns="0" lIns="0" bIns="0" rIns="0">
            <a:spAutoFit/>
          </a:bodyPr>
          <a:lstStyle/>
          <a:p>
            <a:pPr algn="just">
              <a:lnSpc>
                <a:spcPts val="1620"/>
              </a:lnSpc>
            </a:pPr>
            <a:r>
              <a:rPr lang="en-US" sz="1350" i="true">
                <a:solidFill>
                  <a:srgbClr val="26324B"/>
                </a:solidFill>
                <a:latin typeface="Arial Nova Italics"/>
                <a:ea typeface="Arial Nova Italics"/>
                <a:cs typeface="Arial Nova Italics"/>
                <a:sym typeface="Arial Nova Italics"/>
              </a:rPr>
              <a:t>Co-funded by the European Union. Views and opinions expressed are however those of the author(s) only and do not necessarily reflect those of the European Union or CINEA. Neither the European Union nor the granting authority can be held responsible for them.</a:t>
            </a:r>
          </a:p>
        </p:txBody>
      </p:sp>
      <p:grpSp>
        <p:nvGrpSpPr>
          <p:cNvPr name="Group 5" id="5"/>
          <p:cNvGrpSpPr/>
          <p:nvPr/>
        </p:nvGrpSpPr>
        <p:grpSpPr>
          <a:xfrm rot="0">
            <a:off x="125968" y="9447247"/>
            <a:ext cx="990562" cy="715689"/>
            <a:chOff x="0" y="0"/>
            <a:chExt cx="1320749" cy="954253"/>
          </a:xfrm>
        </p:grpSpPr>
        <p:sp>
          <p:nvSpPr>
            <p:cNvPr name="Freeform 6" id="6" descr="Life_1"/>
            <p:cNvSpPr/>
            <p:nvPr/>
          </p:nvSpPr>
          <p:spPr>
            <a:xfrm flipH="false" flipV="false" rot="0">
              <a:off x="0" y="0"/>
              <a:ext cx="1320800" cy="954278"/>
            </a:xfrm>
            <a:custGeom>
              <a:avLst/>
              <a:gdLst/>
              <a:ahLst/>
              <a:cxnLst/>
              <a:rect r="r" b="b" t="t" l="l"/>
              <a:pathLst>
                <a:path h="954278" w="1320800">
                  <a:moveTo>
                    <a:pt x="0" y="0"/>
                  </a:moveTo>
                  <a:lnTo>
                    <a:pt x="1320800" y="0"/>
                  </a:lnTo>
                  <a:lnTo>
                    <a:pt x="1320800" y="954278"/>
                  </a:lnTo>
                  <a:lnTo>
                    <a:pt x="0" y="954278"/>
                  </a:lnTo>
                  <a:lnTo>
                    <a:pt x="0" y="0"/>
                  </a:lnTo>
                  <a:close/>
                </a:path>
              </a:pathLst>
            </a:custGeom>
            <a:blipFill>
              <a:blip r:embed="rId3"/>
              <a:stretch>
                <a:fillRect l="0" t="0" r="3" b="2"/>
              </a:stretch>
            </a:blipFill>
          </p:spPr>
        </p:sp>
      </p:grpSp>
      <p:grpSp>
        <p:nvGrpSpPr>
          <p:cNvPr name="Group 7" id="7"/>
          <p:cNvGrpSpPr/>
          <p:nvPr/>
        </p:nvGrpSpPr>
        <p:grpSpPr>
          <a:xfrm rot="0">
            <a:off x="1028700" y="847563"/>
            <a:ext cx="14643011" cy="991754"/>
            <a:chOff x="0" y="0"/>
            <a:chExt cx="19524015" cy="1322338"/>
          </a:xfrm>
        </p:grpSpPr>
        <p:sp>
          <p:nvSpPr>
            <p:cNvPr name="Freeform 8" id="8"/>
            <p:cNvSpPr/>
            <p:nvPr/>
          </p:nvSpPr>
          <p:spPr>
            <a:xfrm flipH="false" flipV="false" rot="0">
              <a:off x="0" y="0"/>
              <a:ext cx="19524010" cy="1322343"/>
            </a:xfrm>
            <a:custGeom>
              <a:avLst/>
              <a:gdLst/>
              <a:ahLst/>
              <a:cxnLst/>
              <a:rect r="r" b="b" t="t" l="l"/>
              <a:pathLst>
                <a:path h="1322343" w="19524010">
                  <a:moveTo>
                    <a:pt x="0" y="0"/>
                  </a:moveTo>
                  <a:lnTo>
                    <a:pt x="19524010" y="0"/>
                  </a:lnTo>
                  <a:lnTo>
                    <a:pt x="19524010" y="1322343"/>
                  </a:lnTo>
                  <a:lnTo>
                    <a:pt x="0" y="1322343"/>
                  </a:lnTo>
                  <a:close/>
                </a:path>
              </a:pathLst>
            </a:custGeom>
            <a:blipFill>
              <a:blip r:embed="rId4">
                <a:alphaModFix amt="0"/>
              </a:blip>
              <a:stretch>
                <a:fillRect l="0" t="-242055" r="0" b="-233326"/>
              </a:stretch>
            </a:blipFill>
          </p:spPr>
        </p:sp>
        <p:sp>
          <p:nvSpPr>
            <p:cNvPr name="TextBox 9" id="9"/>
            <p:cNvSpPr txBox="true"/>
            <p:nvPr/>
          </p:nvSpPr>
          <p:spPr>
            <a:xfrm>
              <a:off x="0" y="47625"/>
              <a:ext cx="19524015" cy="1274713"/>
            </a:xfrm>
            <a:prstGeom prst="rect">
              <a:avLst/>
            </a:prstGeom>
          </p:spPr>
          <p:txBody>
            <a:bodyPr anchor="b" rtlCol="false" tIns="0" lIns="0" bIns="0" rIns="0"/>
            <a:lstStyle/>
            <a:p>
              <a:pPr algn="l">
                <a:lnSpc>
                  <a:spcPts val="5400"/>
                </a:lnSpc>
              </a:pPr>
              <a:r>
                <a:rPr lang="en-US" sz="5000" b="true">
                  <a:solidFill>
                    <a:srgbClr val="304269"/>
                  </a:solidFill>
                  <a:latin typeface="Canva Sans Bold"/>
                  <a:ea typeface="Canva Sans Bold"/>
                  <a:cs typeface="Canva Sans Bold"/>
                  <a:sym typeface="Canva Sans Bold"/>
                </a:rPr>
                <a:t>CETAC – Program training</a:t>
              </a:r>
            </a:p>
          </p:txBody>
        </p:sp>
      </p:grpSp>
      <p:grpSp>
        <p:nvGrpSpPr>
          <p:cNvPr name="Group 10" id="10"/>
          <p:cNvGrpSpPr/>
          <p:nvPr/>
        </p:nvGrpSpPr>
        <p:grpSpPr>
          <a:xfrm rot="0">
            <a:off x="981285" y="2195827"/>
            <a:ext cx="2775814" cy="6640516"/>
            <a:chOff x="0" y="0"/>
            <a:chExt cx="3701085" cy="8854021"/>
          </a:xfrm>
        </p:grpSpPr>
        <p:sp>
          <p:nvSpPr>
            <p:cNvPr name="Freeform 11" id="11"/>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5B9BD5"/>
            </a:solidFill>
          </p:spPr>
        </p:sp>
        <p:sp>
          <p:nvSpPr>
            <p:cNvPr name="Freeform 12" id="12"/>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13" id="13"/>
          <p:cNvGrpSpPr/>
          <p:nvPr/>
        </p:nvGrpSpPr>
        <p:grpSpPr>
          <a:xfrm rot="0">
            <a:off x="981285" y="4844415"/>
            <a:ext cx="2775814" cy="2667634"/>
            <a:chOff x="0" y="0"/>
            <a:chExt cx="3701085" cy="3556846"/>
          </a:xfrm>
        </p:grpSpPr>
        <p:sp>
          <p:nvSpPr>
            <p:cNvPr name="Freeform 14" id="14"/>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15" id="15"/>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1. Legislație</a:t>
              </a:r>
            </a:p>
            <a:p>
              <a:pPr algn="ctr">
                <a:lnSpc>
                  <a:spcPts val="3240"/>
                </a:lnSpc>
              </a:pPr>
              <a:r>
                <a:rPr lang="en-US" sz="3000">
                  <a:solidFill>
                    <a:srgbClr val="FFFFFF"/>
                  </a:solidFill>
                  <a:latin typeface="Canva Sans"/>
                  <a:ea typeface="Canva Sans"/>
                  <a:cs typeface="Canva Sans"/>
                  <a:sym typeface="Canva Sans"/>
                </a:rPr>
                <a:t>12.03.2026</a:t>
              </a:r>
            </a:p>
          </p:txBody>
        </p:sp>
      </p:grpSp>
      <p:grpSp>
        <p:nvGrpSpPr>
          <p:cNvPr name="Group 16" id="16"/>
          <p:cNvGrpSpPr/>
          <p:nvPr/>
        </p:nvGrpSpPr>
        <p:grpSpPr>
          <a:xfrm rot="0">
            <a:off x="1257186" y="2593115"/>
            <a:ext cx="2223992" cy="2223992"/>
            <a:chOff x="0" y="0"/>
            <a:chExt cx="2965323" cy="2965323"/>
          </a:xfrm>
        </p:grpSpPr>
        <p:sp>
          <p:nvSpPr>
            <p:cNvPr name="Freeform 17" id="17"/>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5"/>
              <a:stretch>
                <a:fillRect l="-431" t="-4625" r="-431" b="-4625"/>
              </a:stretch>
            </a:blipFill>
          </p:spPr>
        </p:sp>
        <p:sp>
          <p:nvSpPr>
            <p:cNvPr name="Freeform 18" id="18"/>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19" id="19"/>
          <p:cNvGrpSpPr/>
          <p:nvPr/>
        </p:nvGrpSpPr>
        <p:grpSpPr>
          <a:xfrm rot="0">
            <a:off x="3820744" y="2195827"/>
            <a:ext cx="2775814" cy="6640516"/>
            <a:chOff x="0" y="0"/>
            <a:chExt cx="3701085" cy="8854021"/>
          </a:xfrm>
        </p:grpSpPr>
        <p:sp>
          <p:nvSpPr>
            <p:cNvPr name="Freeform 20" id="20"/>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46C7D4"/>
            </a:solidFill>
          </p:spPr>
        </p:sp>
        <p:sp>
          <p:nvSpPr>
            <p:cNvPr name="Freeform 21" id="21"/>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22" id="22"/>
          <p:cNvGrpSpPr/>
          <p:nvPr/>
        </p:nvGrpSpPr>
        <p:grpSpPr>
          <a:xfrm rot="0">
            <a:off x="3820744" y="4844415"/>
            <a:ext cx="2775814" cy="2667634"/>
            <a:chOff x="0" y="0"/>
            <a:chExt cx="3701085" cy="3556846"/>
          </a:xfrm>
        </p:grpSpPr>
        <p:sp>
          <p:nvSpPr>
            <p:cNvPr name="Freeform 23" id="23"/>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24" id="24"/>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2. Proceduri</a:t>
              </a:r>
            </a:p>
            <a:p>
              <a:pPr algn="ctr">
                <a:lnSpc>
                  <a:spcPts val="3240"/>
                </a:lnSpc>
              </a:pPr>
              <a:r>
                <a:rPr lang="en-US" sz="3000">
                  <a:solidFill>
                    <a:srgbClr val="FFFFFF"/>
                  </a:solidFill>
                  <a:latin typeface="Canva Sans"/>
                  <a:ea typeface="Canva Sans"/>
                  <a:cs typeface="Canva Sans"/>
                  <a:sym typeface="Canva Sans"/>
                </a:rPr>
                <a:t>31.03.2026 </a:t>
              </a:r>
            </a:p>
          </p:txBody>
        </p:sp>
      </p:grpSp>
      <p:grpSp>
        <p:nvGrpSpPr>
          <p:cNvPr name="Group 25" id="25"/>
          <p:cNvGrpSpPr/>
          <p:nvPr/>
        </p:nvGrpSpPr>
        <p:grpSpPr>
          <a:xfrm rot="0">
            <a:off x="4096655" y="2593115"/>
            <a:ext cx="2223992" cy="2223992"/>
            <a:chOff x="0" y="0"/>
            <a:chExt cx="2965323" cy="2965323"/>
          </a:xfrm>
        </p:grpSpPr>
        <p:sp>
          <p:nvSpPr>
            <p:cNvPr name="Freeform 26" id="26"/>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6"/>
              <a:stretch>
                <a:fillRect l="-431" t="-431" r="-431" b="-431"/>
              </a:stretch>
            </a:blipFill>
          </p:spPr>
        </p:sp>
        <p:sp>
          <p:nvSpPr>
            <p:cNvPr name="Freeform 27" id="27"/>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28" id="28"/>
          <p:cNvGrpSpPr/>
          <p:nvPr/>
        </p:nvGrpSpPr>
        <p:grpSpPr>
          <a:xfrm rot="0">
            <a:off x="6660213" y="2195827"/>
            <a:ext cx="2775814" cy="6640516"/>
            <a:chOff x="0" y="0"/>
            <a:chExt cx="3701085" cy="8854021"/>
          </a:xfrm>
        </p:grpSpPr>
        <p:sp>
          <p:nvSpPr>
            <p:cNvPr name="Freeform 29" id="29"/>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64D4B3"/>
            </a:solidFill>
          </p:spPr>
        </p:sp>
        <p:sp>
          <p:nvSpPr>
            <p:cNvPr name="Freeform 30" id="30"/>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31" id="31"/>
          <p:cNvGrpSpPr/>
          <p:nvPr/>
        </p:nvGrpSpPr>
        <p:grpSpPr>
          <a:xfrm rot="0">
            <a:off x="6660213" y="4844415"/>
            <a:ext cx="2775814" cy="2667634"/>
            <a:chOff x="0" y="0"/>
            <a:chExt cx="3701085" cy="3556846"/>
          </a:xfrm>
        </p:grpSpPr>
        <p:sp>
          <p:nvSpPr>
            <p:cNvPr name="Freeform 32" id="32"/>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33" id="33"/>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7030A0"/>
                  </a:solidFill>
                  <a:latin typeface="Canva Sans"/>
                  <a:ea typeface="Canva Sans"/>
                  <a:cs typeface="Canva Sans"/>
                  <a:sym typeface="Canva Sans"/>
                </a:rPr>
                <a:t>Modul 3. Clădiri</a:t>
              </a:r>
            </a:p>
            <a:p>
              <a:pPr algn="ctr">
                <a:lnSpc>
                  <a:spcPts val="3240"/>
                </a:lnSpc>
              </a:pPr>
              <a:r>
                <a:rPr lang="en-US" sz="3000">
                  <a:solidFill>
                    <a:srgbClr val="7030A0"/>
                  </a:solidFill>
                  <a:latin typeface="Canva Sans"/>
                  <a:ea typeface="Canva Sans"/>
                  <a:cs typeface="Canva Sans"/>
                  <a:sym typeface="Canva Sans"/>
                </a:rPr>
                <a:t>07.05.2026</a:t>
              </a:r>
            </a:p>
          </p:txBody>
        </p:sp>
      </p:grpSp>
      <p:grpSp>
        <p:nvGrpSpPr>
          <p:cNvPr name="Group 34" id="34"/>
          <p:cNvGrpSpPr/>
          <p:nvPr/>
        </p:nvGrpSpPr>
        <p:grpSpPr>
          <a:xfrm rot="0">
            <a:off x="6936115" y="2593115"/>
            <a:ext cx="2223992" cy="2223992"/>
            <a:chOff x="0" y="0"/>
            <a:chExt cx="2965323" cy="2965323"/>
          </a:xfrm>
        </p:grpSpPr>
        <p:sp>
          <p:nvSpPr>
            <p:cNvPr name="Freeform 35" id="35"/>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7"/>
              <a:stretch>
                <a:fillRect l="-431" t="-431" r="-431" b="-431"/>
              </a:stretch>
            </a:blipFill>
          </p:spPr>
        </p:sp>
        <p:sp>
          <p:nvSpPr>
            <p:cNvPr name="Freeform 36" id="36"/>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37" id="37"/>
          <p:cNvGrpSpPr/>
          <p:nvPr/>
        </p:nvGrpSpPr>
        <p:grpSpPr>
          <a:xfrm rot="0">
            <a:off x="9499673" y="2195827"/>
            <a:ext cx="2775814" cy="6640516"/>
            <a:chOff x="0" y="0"/>
            <a:chExt cx="3701085" cy="8854021"/>
          </a:xfrm>
        </p:grpSpPr>
        <p:sp>
          <p:nvSpPr>
            <p:cNvPr name="Freeform 38" id="38"/>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4CBF65"/>
            </a:solidFill>
          </p:spPr>
        </p:sp>
        <p:sp>
          <p:nvSpPr>
            <p:cNvPr name="Freeform 39" id="39"/>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40" id="40"/>
          <p:cNvGrpSpPr/>
          <p:nvPr/>
        </p:nvGrpSpPr>
        <p:grpSpPr>
          <a:xfrm rot="0">
            <a:off x="9499673" y="4844415"/>
            <a:ext cx="2775814" cy="2667634"/>
            <a:chOff x="0" y="0"/>
            <a:chExt cx="3701085" cy="3556846"/>
          </a:xfrm>
        </p:grpSpPr>
        <p:sp>
          <p:nvSpPr>
            <p:cNvPr name="Freeform 41" id="41"/>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42" id="42"/>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4. Regenerabile</a:t>
              </a:r>
            </a:p>
            <a:p>
              <a:pPr algn="ctr">
                <a:lnSpc>
                  <a:spcPts val="3240"/>
                </a:lnSpc>
              </a:pPr>
              <a:r>
                <a:rPr lang="en-US" sz="3000">
                  <a:solidFill>
                    <a:srgbClr val="FFFFFF"/>
                  </a:solidFill>
                  <a:latin typeface="Canva Sans"/>
                  <a:ea typeface="Canva Sans"/>
                  <a:cs typeface="Canva Sans"/>
                  <a:sym typeface="Canva Sans"/>
                </a:rPr>
                <a:t>9/ 10.06. 2026</a:t>
              </a:r>
            </a:p>
          </p:txBody>
        </p:sp>
      </p:grpSp>
      <p:grpSp>
        <p:nvGrpSpPr>
          <p:cNvPr name="Group 43" id="43"/>
          <p:cNvGrpSpPr/>
          <p:nvPr/>
        </p:nvGrpSpPr>
        <p:grpSpPr>
          <a:xfrm rot="0">
            <a:off x="9775584" y="2593115"/>
            <a:ext cx="2223992" cy="2223992"/>
            <a:chOff x="0" y="0"/>
            <a:chExt cx="2965323" cy="2965323"/>
          </a:xfrm>
        </p:grpSpPr>
        <p:sp>
          <p:nvSpPr>
            <p:cNvPr name="Freeform 44" id="44"/>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8"/>
              <a:stretch>
                <a:fillRect l="-25648" t="-431" r="-25648" b="-431"/>
              </a:stretch>
            </a:blipFill>
          </p:spPr>
        </p:sp>
        <p:sp>
          <p:nvSpPr>
            <p:cNvPr name="Freeform 45" id="45"/>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46" id="46"/>
          <p:cNvGrpSpPr/>
          <p:nvPr/>
        </p:nvGrpSpPr>
        <p:grpSpPr>
          <a:xfrm rot="0">
            <a:off x="12339142" y="2195827"/>
            <a:ext cx="2775814" cy="6640516"/>
            <a:chOff x="0" y="0"/>
            <a:chExt cx="3701085" cy="8854021"/>
          </a:xfrm>
        </p:grpSpPr>
        <p:sp>
          <p:nvSpPr>
            <p:cNvPr name="Freeform 47" id="47"/>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70AC2E"/>
            </a:solidFill>
          </p:spPr>
        </p:sp>
        <p:sp>
          <p:nvSpPr>
            <p:cNvPr name="Freeform 48" id="48"/>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49" id="49"/>
          <p:cNvGrpSpPr/>
          <p:nvPr/>
        </p:nvGrpSpPr>
        <p:grpSpPr>
          <a:xfrm rot="0">
            <a:off x="12342162" y="5143500"/>
            <a:ext cx="2775814" cy="2667634"/>
            <a:chOff x="0" y="0"/>
            <a:chExt cx="3701085" cy="3556846"/>
          </a:xfrm>
        </p:grpSpPr>
        <p:sp>
          <p:nvSpPr>
            <p:cNvPr name="Freeform 50" id="50"/>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51" id="51"/>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5. Financiar</a:t>
              </a:r>
            </a:p>
            <a:p>
              <a:pPr algn="ctr">
                <a:lnSpc>
                  <a:spcPts val="3240"/>
                </a:lnSpc>
              </a:pPr>
              <a:r>
                <a:rPr lang="en-US" sz="3000">
                  <a:solidFill>
                    <a:srgbClr val="FFFFFF"/>
                  </a:solidFill>
                  <a:latin typeface="Canva Sans"/>
                  <a:ea typeface="Canva Sans"/>
                  <a:cs typeface="Canva Sans"/>
                  <a:sym typeface="Canva Sans"/>
                </a:rPr>
                <a:t>30.06/ 01.07. 2026</a:t>
              </a:r>
            </a:p>
          </p:txBody>
        </p:sp>
      </p:grpSp>
      <p:grpSp>
        <p:nvGrpSpPr>
          <p:cNvPr name="Group 52" id="52"/>
          <p:cNvGrpSpPr/>
          <p:nvPr/>
        </p:nvGrpSpPr>
        <p:grpSpPr>
          <a:xfrm rot="0">
            <a:off x="12615043" y="2593115"/>
            <a:ext cx="2223992" cy="2223992"/>
            <a:chOff x="0" y="0"/>
            <a:chExt cx="2965323" cy="2965323"/>
          </a:xfrm>
        </p:grpSpPr>
        <p:sp>
          <p:nvSpPr>
            <p:cNvPr name="Freeform 53" id="53"/>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9"/>
              <a:stretch>
                <a:fillRect l="-29250" t="-431" r="-29250" b="-431"/>
              </a:stretch>
            </a:blipFill>
          </p:spPr>
        </p:sp>
        <p:sp>
          <p:nvSpPr>
            <p:cNvPr name="Freeform 54" id="54"/>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55" id="55"/>
          <p:cNvGrpSpPr/>
          <p:nvPr/>
        </p:nvGrpSpPr>
        <p:grpSpPr>
          <a:xfrm rot="0">
            <a:off x="15178602" y="2195827"/>
            <a:ext cx="2775814" cy="6640516"/>
            <a:chOff x="0" y="0"/>
            <a:chExt cx="3701085" cy="8854021"/>
          </a:xfrm>
        </p:grpSpPr>
        <p:sp>
          <p:nvSpPr>
            <p:cNvPr name="Freeform 56" id="56"/>
            <p:cNvSpPr/>
            <p:nvPr/>
          </p:nvSpPr>
          <p:spPr>
            <a:xfrm flipH="false" flipV="false" rot="0">
              <a:off x="12700" y="12700"/>
              <a:ext cx="3675634" cy="8828659"/>
            </a:xfrm>
            <a:custGeom>
              <a:avLst/>
              <a:gdLst/>
              <a:ahLst/>
              <a:cxnLst/>
              <a:rect r="r" b="b" t="t" l="l"/>
              <a:pathLst>
                <a:path h="8828659" w="3675634">
                  <a:moveTo>
                    <a:pt x="0" y="369062"/>
                  </a:moveTo>
                  <a:cubicBezTo>
                    <a:pt x="0" y="165227"/>
                    <a:pt x="164592" y="0"/>
                    <a:pt x="367538" y="0"/>
                  </a:cubicBezTo>
                  <a:lnTo>
                    <a:pt x="3308096" y="0"/>
                  </a:lnTo>
                  <a:cubicBezTo>
                    <a:pt x="3511042" y="0"/>
                    <a:pt x="3675634" y="165227"/>
                    <a:pt x="3675634" y="369062"/>
                  </a:cubicBezTo>
                  <a:lnTo>
                    <a:pt x="3675634" y="8459597"/>
                  </a:lnTo>
                  <a:cubicBezTo>
                    <a:pt x="3675634" y="8663432"/>
                    <a:pt x="3511042" y="8828659"/>
                    <a:pt x="3308096" y="8828659"/>
                  </a:cubicBezTo>
                  <a:lnTo>
                    <a:pt x="367538" y="8828659"/>
                  </a:lnTo>
                  <a:cubicBezTo>
                    <a:pt x="164592" y="8828659"/>
                    <a:pt x="0" y="8663432"/>
                    <a:pt x="0" y="8459597"/>
                  </a:cubicBezTo>
                  <a:close/>
                </a:path>
              </a:pathLst>
            </a:custGeom>
            <a:solidFill>
              <a:srgbClr val="92C84A"/>
            </a:solidFill>
          </p:spPr>
        </p:sp>
        <p:sp>
          <p:nvSpPr>
            <p:cNvPr name="Freeform 57" id="57"/>
            <p:cNvSpPr/>
            <p:nvPr/>
          </p:nvSpPr>
          <p:spPr>
            <a:xfrm flipH="false" flipV="false" rot="0">
              <a:off x="0" y="0"/>
              <a:ext cx="3701034" cy="8854059"/>
            </a:xfrm>
            <a:custGeom>
              <a:avLst/>
              <a:gdLst/>
              <a:ahLst/>
              <a:cxnLst/>
              <a:rect r="r" b="b" t="t" l="l"/>
              <a:pathLst>
                <a:path h="8854059" w="3701034">
                  <a:moveTo>
                    <a:pt x="0" y="381762"/>
                  </a:moveTo>
                  <a:cubicBezTo>
                    <a:pt x="0" y="170942"/>
                    <a:pt x="170180" y="0"/>
                    <a:pt x="380238" y="0"/>
                  </a:cubicBezTo>
                  <a:lnTo>
                    <a:pt x="3320796" y="0"/>
                  </a:lnTo>
                  <a:lnTo>
                    <a:pt x="3320796" y="12700"/>
                  </a:lnTo>
                  <a:lnTo>
                    <a:pt x="3320796" y="0"/>
                  </a:lnTo>
                  <a:cubicBezTo>
                    <a:pt x="3530854" y="0"/>
                    <a:pt x="3701034" y="170942"/>
                    <a:pt x="3701034" y="381762"/>
                  </a:cubicBezTo>
                  <a:lnTo>
                    <a:pt x="3688334" y="381762"/>
                  </a:lnTo>
                  <a:lnTo>
                    <a:pt x="3701034" y="381762"/>
                  </a:lnTo>
                  <a:lnTo>
                    <a:pt x="3701034" y="8472297"/>
                  </a:lnTo>
                  <a:lnTo>
                    <a:pt x="3688334" y="8472297"/>
                  </a:lnTo>
                  <a:lnTo>
                    <a:pt x="3701034" y="8472297"/>
                  </a:lnTo>
                  <a:cubicBezTo>
                    <a:pt x="3701034" y="8683117"/>
                    <a:pt x="3530854" y="8854059"/>
                    <a:pt x="3320796" y="8854059"/>
                  </a:cubicBezTo>
                  <a:lnTo>
                    <a:pt x="3320796" y="8841359"/>
                  </a:lnTo>
                  <a:lnTo>
                    <a:pt x="3320796" y="8854059"/>
                  </a:lnTo>
                  <a:lnTo>
                    <a:pt x="380238" y="8854059"/>
                  </a:lnTo>
                  <a:lnTo>
                    <a:pt x="380238" y="8841359"/>
                  </a:lnTo>
                  <a:lnTo>
                    <a:pt x="380238" y="8854059"/>
                  </a:lnTo>
                  <a:cubicBezTo>
                    <a:pt x="170180" y="8854059"/>
                    <a:pt x="0" y="8683117"/>
                    <a:pt x="0" y="8472297"/>
                  </a:cubicBezTo>
                  <a:lnTo>
                    <a:pt x="0" y="381762"/>
                  </a:lnTo>
                  <a:lnTo>
                    <a:pt x="12700" y="381762"/>
                  </a:lnTo>
                  <a:lnTo>
                    <a:pt x="0" y="381762"/>
                  </a:lnTo>
                  <a:moveTo>
                    <a:pt x="25400" y="381762"/>
                  </a:moveTo>
                  <a:lnTo>
                    <a:pt x="25400" y="8472297"/>
                  </a:lnTo>
                  <a:lnTo>
                    <a:pt x="12700" y="8472297"/>
                  </a:lnTo>
                  <a:lnTo>
                    <a:pt x="25400" y="8472297"/>
                  </a:lnTo>
                  <a:cubicBezTo>
                    <a:pt x="25400" y="8669147"/>
                    <a:pt x="184277" y="8828659"/>
                    <a:pt x="380238" y="8828659"/>
                  </a:cubicBezTo>
                  <a:lnTo>
                    <a:pt x="3320796" y="8828659"/>
                  </a:lnTo>
                  <a:cubicBezTo>
                    <a:pt x="3516757" y="8828659"/>
                    <a:pt x="3675634" y="8669147"/>
                    <a:pt x="3675634" y="8472297"/>
                  </a:cubicBezTo>
                  <a:lnTo>
                    <a:pt x="3675634" y="381762"/>
                  </a:lnTo>
                  <a:cubicBezTo>
                    <a:pt x="3675634" y="184912"/>
                    <a:pt x="3516757" y="25400"/>
                    <a:pt x="3320796" y="25400"/>
                  </a:cubicBezTo>
                  <a:lnTo>
                    <a:pt x="380238" y="25400"/>
                  </a:lnTo>
                  <a:lnTo>
                    <a:pt x="380238" y="12700"/>
                  </a:lnTo>
                  <a:lnTo>
                    <a:pt x="380238" y="25400"/>
                  </a:lnTo>
                  <a:cubicBezTo>
                    <a:pt x="184277" y="25400"/>
                    <a:pt x="25400" y="184912"/>
                    <a:pt x="25400" y="381762"/>
                  </a:cubicBezTo>
                  <a:close/>
                </a:path>
              </a:pathLst>
            </a:custGeom>
            <a:solidFill>
              <a:srgbClr val="FFFFFF"/>
            </a:solidFill>
          </p:spPr>
        </p:sp>
      </p:grpSp>
      <p:grpSp>
        <p:nvGrpSpPr>
          <p:cNvPr name="Group 58" id="58"/>
          <p:cNvGrpSpPr/>
          <p:nvPr/>
        </p:nvGrpSpPr>
        <p:grpSpPr>
          <a:xfrm rot="0">
            <a:off x="15184650" y="5143500"/>
            <a:ext cx="2775814" cy="2667634"/>
            <a:chOff x="0" y="0"/>
            <a:chExt cx="3701085" cy="3556846"/>
          </a:xfrm>
        </p:grpSpPr>
        <p:sp>
          <p:nvSpPr>
            <p:cNvPr name="Freeform 59" id="59"/>
            <p:cNvSpPr/>
            <p:nvPr/>
          </p:nvSpPr>
          <p:spPr>
            <a:xfrm flipH="false" flipV="false" rot="0">
              <a:off x="0" y="0"/>
              <a:ext cx="3701082" cy="3556841"/>
            </a:xfrm>
            <a:custGeom>
              <a:avLst/>
              <a:gdLst/>
              <a:ahLst/>
              <a:cxnLst/>
              <a:rect r="r" b="b" t="t" l="l"/>
              <a:pathLst>
                <a:path h="3556841" w="3701082">
                  <a:moveTo>
                    <a:pt x="0" y="0"/>
                  </a:moveTo>
                  <a:lnTo>
                    <a:pt x="3701082" y="0"/>
                  </a:lnTo>
                  <a:lnTo>
                    <a:pt x="3701082" y="3556841"/>
                  </a:lnTo>
                  <a:lnTo>
                    <a:pt x="0" y="3556841"/>
                  </a:lnTo>
                  <a:close/>
                </a:path>
              </a:pathLst>
            </a:custGeom>
            <a:blipFill>
              <a:blip r:embed="rId4">
                <a:alphaModFix amt="0"/>
              </a:blip>
              <a:stretch>
                <a:fillRect l="-73303" t="0" r="-73303" b="0"/>
              </a:stretch>
            </a:blipFill>
          </p:spPr>
        </p:sp>
        <p:sp>
          <p:nvSpPr>
            <p:cNvPr name="TextBox 60" id="60"/>
            <p:cNvSpPr txBox="true"/>
            <p:nvPr/>
          </p:nvSpPr>
          <p:spPr>
            <a:xfrm>
              <a:off x="0" y="38100"/>
              <a:ext cx="3701085" cy="3518746"/>
            </a:xfrm>
            <a:prstGeom prst="rect">
              <a:avLst/>
            </a:prstGeom>
          </p:spPr>
          <p:txBody>
            <a:bodyPr anchor="ctr" rtlCol="false" tIns="0" lIns="0" bIns="0" rIns="0"/>
            <a:lstStyle/>
            <a:p>
              <a:pPr algn="ctr">
                <a:lnSpc>
                  <a:spcPts val="3240"/>
                </a:lnSpc>
              </a:pPr>
              <a:r>
                <a:rPr lang="en-US" sz="3000">
                  <a:solidFill>
                    <a:srgbClr val="FFFFFF"/>
                  </a:solidFill>
                  <a:latin typeface="Canva Sans"/>
                  <a:ea typeface="Canva Sans"/>
                  <a:cs typeface="Canva Sans"/>
                  <a:sym typeface="Canva Sans"/>
                </a:rPr>
                <a:t>Modul 6. Comunicare</a:t>
              </a:r>
            </a:p>
            <a:p>
              <a:pPr algn="ctr">
                <a:lnSpc>
                  <a:spcPts val="3240"/>
                </a:lnSpc>
              </a:pPr>
              <a:r>
                <a:rPr lang="en-US" sz="3000">
                  <a:solidFill>
                    <a:srgbClr val="FFFFFF"/>
                  </a:solidFill>
                  <a:latin typeface="Canva Sans"/>
                  <a:ea typeface="Canva Sans"/>
                  <a:cs typeface="Canva Sans"/>
                  <a:sym typeface="Canva Sans"/>
                </a:rPr>
                <a:t>14/ 15.07. 2026</a:t>
              </a:r>
            </a:p>
          </p:txBody>
        </p:sp>
      </p:grpSp>
      <p:grpSp>
        <p:nvGrpSpPr>
          <p:cNvPr name="Group 61" id="61"/>
          <p:cNvGrpSpPr/>
          <p:nvPr/>
        </p:nvGrpSpPr>
        <p:grpSpPr>
          <a:xfrm rot="0">
            <a:off x="15454513" y="2593115"/>
            <a:ext cx="2223992" cy="2223992"/>
            <a:chOff x="0" y="0"/>
            <a:chExt cx="2965323" cy="2965323"/>
          </a:xfrm>
        </p:grpSpPr>
        <p:sp>
          <p:nvSpPr>
            <p:cNvPr name="Freeform 62" id="62"/>
            <p:cNvSpPr/>
            <p:nvPr/>
          </p:nvSpPr>
          <p:spPr>
            <a:xfrm flipH="false" flipV="false" rot="0">
              <a:off x="12700" y="12700"/>
              <a:ext cx="2939923" cy="2939923"/>
            </a:xfrm>
            <a:custGeom>
              <a:avLst/>
              <a:gdLst/>
              <a:ahLst/>
              <a:cxnLst/>
              <a:rect r="r" b="b" t="t" l="l"/>
              <a:pathLst>
                <a:path h="2939923" w="2939923">
                  <a:moveTo>
                    <a:pt x="0" y="1470025"/>
                  </a:moveTo>
                  <a:cubicBezTo>
                    <a:pt x="0" y="658114"/>
                    <a:pt x="658114" y="0"/>
                    <a:pt x="1470025" y="0"/>
                  </a:cubicBezTo>
                  <a:cubicBezTo>
                    <a:pt x="2281936" y="0"/>
                    <a:pt x="2939923" y="658114"/>
                    <a:pt x="2939923" y="1470025"/>
                  </a:cubicBezTo>
                  <a:cubicBezTo>
                    <a:pt x="2939923" y="2281936"/>
                    <a:pt x="2281809" y="2939923"/>
                    <a:pt x="1470025" y="2939923"/>
                  </a:cubicBezTo>
                  <a:cubicBezTo>
                    <a:pt x="658241" y="2939923"/>
                    <a:pt x="0" y="2281809"/>
                    <a:pt x="0" y="1470025"/>
                  </a:cubicBezTo>
                  <a:close/>
                </a:path>
              </a:pathLst>
            </a:custGeom>
            <a:blipFill>
              <a:blip r:embed="rId10"/>
              <a:stretch>
                <a:fillRect l="-25648" t="-431" r="-25648" b="-431"/>
              </a:stretch>
            </a:blipFill>
          </p:spPr>
        </p:sp>
        <p:sp>
          <p:nvSpPr>
            <p:cNvPr name="Freeform 63" id="63"/>
            <p:cNvSpPr/>
            <p:nvPr/>
          </p:nvSpPr>
          <p:spPr>
            <a:xfrm flipH="false" flipV="false" rot="0">
              <a:off x="0" y="0"/>
              <a:ext cx="2965450" cy="2965450"/>
            </a:xfrm>
            <a:custGeom>
              <a:avLst/>
              <a:gdLst/>
              <a:ahLst/>
              <a:cxnLst/>
              <a:rect r="r" b="b" t="t" l="l"/>
              <a:pathLst>
                <a:path h="2965450" w="2965450">
                  <a:moveTo>
                    <a:pt x="0" y="1482725"/>
                  </a:moveTo>
                  <a:cubicBezTo>
                    <a:pt x="0" y="663829"/>
                    <a:pt x="663829" y="0"/>
                    <a:pt x="1482725" y="0"/>
                  </a:cubicBezTo>
                  <a:lnTo>
                    <a:pt x="1482725" y="12700"/>
                  </a:lnTo>
                  <a:lnTo>
                    <a:pt x="1482725" y="0"/>
                  </a:lnTo>
                  <a:cubicBezTo>
                    <a:pt x="2301621" y="0"/>
                    <a:pt x="2965450" y="663829"/>
                    <a:pt x="2965450" y="1482725"/>
                  </a:cubicBezTo>
                  <a:lnTo>
                    <a:pt x="2952750" y="1482725"/>
                  </a:lnTo>
                  <a:lnTo>
                    <a:pt x="2965450" y="1482725"/>
                  </a:lnTo>
                  <a:cubicBezTo>
                    <a:pt x="2965450" y="2301621"/>
                    <a:pt x="2301621" y="2965450"/>
                    <a:pt x="1482725" y="2965450"/>
                  </a:cubicBezTo>
                  <a:lnTo>
                    <a:pt x="1482725" y="2952750"/>
                  </a:lnTo>
                  <a:lnTo>
                    <a:pt x="1482725" y="2965450"/>
                  </a:lnTo>
                  <a:cubicBezTo>
                    <a:pt x="663829" y="2965323"/>
                    <a:pt x="0" y="2301494"/>
                    <a:pt x="0" y="1482725"/>
                  </a:cubicBezTo>
                  <a:lnTo>
                    <a:pt x="12700" y="1482725"/>
                  </a:lnTo>
                  <a:lnTo>
                    <a:pt x="25400" y="1482725"/>
                  </a:lnTo>
                  <a:lnTo>
                    <a:pt x="12700" y="1482725"/>
                  </a:lnTo>
                  <a:lnTo>
                    <a:pt x="0" y="1482725"/>
                  </a:lnTo>
                  <a:moveTo>
                    <a:pt x="25400" y="1482725"/>
                  </a:moveTo>
                  <a:cubicBezTo>
                    <a:pt x="25400" y="1489710"/>
                    <a:pt x="19685" y="1495425"/>
                    <a:pt x="12700" y="1495425"/>
                  </a:cubicBezTo>
                  <a:cubicBezTo>
                    <a:pt x="5715" y="1495425"/>
                    <a:pt x="0" y="1489710"/>
                    <a:pt x="0" y="1482725"/>
                  </a:cubicBezTo>
                  <a:cubicBezTo>
                    <a:pt x="0" y="1475740"/>
                    <a:pt x="5715" y="1470025"/>
                    <a:pt x="12700" y="1470025"/>
                  </a:cubicBezTo>
                  <a:cubicBezTo>
                    <a:pt x="19685" y="1470025"/>
                    <a:pt x="25400" y="1475740"/>
                    <a:pt x="25400" y="1482725"/>
                  </a:cubicBezTo>
                  <a:cubicBezTo>
                    <a:pt x="25400" y="2287524"/>
                    <a:pt x="677799" y="2940050"/>
                    <a:pt x="1482725" y="2940050"/>
                  </a:cubicBezTo>
                  <a:cubicBezTo>
                    <a:pt x="2287651" y="2940050"/>
                    <a:pt x="2940050" y="2287651"/>
                    <a:pt x="2940050" y="1482725"/>
                  </a:cubicBezTo>
                  <a:cubicBezTo>
                    <a:pt x="2940050" y="677799"/>
                    <a:pt x="2287524" y="25400"/>
                    <a:pt x="1482725" y="25400"/>
                  </a:cubicBezTo>
                  <a:lnTo>
                    <a:pt x="1482725" y="12700"/>
                  </a:lnTo>
                  <a:lnTo>
                    <a:pt x="1482725" y="25400"/>
                  </a:lnTo>
                  <a:cubicBezTo>
                    <a:pt x="677799" y="25400"/>
                    <a:pt x="25400" y="677799"/>
                    <a:pt x="25400" y="1482725"/>
                  </a:cubicBezTo>
                  <a:close/>
                </a:path>
              </a:pathLst>
            </a:custGeom>
            <a:solidFill>
              <a:srgbClr val="FFFFFF"/>
            </a:solidFill>
          </p:spPr>
        </p:sp>
      </p:grpSp>
      <p:grpSp>
        <p:nvGrpSpPr>
          <p:cNvPr name="Group 64" id="64"/>
          <p:cNvGrpSpPr/>
          <p:nvPr/>
        </p:nvGrpSpPr>
        <p:grpSpPr>
          <a:xfrm rot="0">
            <a:off x="1668780" y="7502528"/>
            <a:ext cx="15598140" cy="993219"/>
            <a:chOff x="0" y="0"/>
            <a:chExt cx="20797520" cy="1324292"/>
          </a:xfrm>
        </p:grpSpPr>
        <p:sp>
          <p:nvSpPr>
            <p:cNvPr name="Freeform 65" id="65"/>
            <p:cNvSpPr/>
            <p:nvPr/>
          </p:nvSpPr>
          <p:spPr>
            <a:xfrm flipH="false" flipV="false" rot="0">
              <a:off x="0" y="0"/>
              <a:ext cx="20797520" cy="1324356"/>
            </a:xfrm>
            <a:custGeom>
              <a:avLst/>
              <a:gdLst/>
              <a:ahLst/>
              <a:cxnLst/>
              <a:rect r="r" b="b" t="t" l="l"/>
              <a:pathLst>
                <a:path h="1324356" w="20797520">
                  <a:moveTo>
                    <a:pt x="0" y="331089"/>
                  </a:moveTo>
                  <a:lnTo>
                    <a:pt x="20135342" y="331089"/>
                  </a:lnTo>
                  <a:lnTo>
                    <a:pt x="20135342" y="0"/>
                  </a:lnTo>
                  <a:lnTo>
                    <a:pt x="20797520" y="662178"/>
                  </a:lnTo>
                  <a:lnTo>
                    <a:pt x="20135342" y="1324356"/>
                  </a:lnTo>
                  <a:lnTo>
                    <a:pt x="20135342" y="993267"/>
                  </a:lnTo>
                  <a:lnTo>
                    <a:pt x="0" y="993267"/>
                  </a:lnTo>
                  <a:close/>
                </a:path>
              </a:pathLst>
            </a:custGeom>
            <a:solidFill>
              <a:srgbClr val="D9D9D9"/>
            </a:solid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265194" cy="10287000"/>
          </a:xfrm>
          <a:custGeom>
            <a:avLst/>
            <a:gdLst/>
            <a:ahLst/>
            <a:cxnLst/>
            <a:rect r="r" b="b" t="t" l="l"/>
            <a:pathLst>
              <a:path h="10287000" w="7265194">
                <a:moveTo>
                  <a:pt x="0" y="0"/>
                </a:moveTo>
                <a:lnTo>
                  <a:pt x="7265194" y="0"/>
                </a:lnTo>
                <a:lnTo>
                  <a:pt x="7265194"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0582476" y="3144014"/>
            <a:ext cx="5833587" cy="5968565"/>
          </a:xfrm>
          <a:custGeom>
            <a:avLst/>
            <a:gdLst/>
            <a:ahLst/>
            <a:cxnLst/>
            <a:rect r="r" b="b" t="t" l="l"/>
            <a:pathLst>
              <a:path h="5968565" w="5833587">
                <a:moveTo>
                  <a:pt x="0" y="0"/>
                </a:moveTo>
                <a:lnTo>
                  <a:pt x="5833587" y="0"/>
                </a:lnTo>
                <a:lnTo>
                  <a:pt x="5833587" y="5968565"/>
                </a:lnTo>
                <a:lnTo>
                  <a:pt x="0" y="5968565"/>
                </a:lnTo>
                <a:lnTo>
                  <a:pt x="0" y="0"/>
                </a:lnTo>
                <a:close/>
              </a:path>
            </a:pathLst>
          </a:custGeom>
          <a:blipFill>
            <a:blip r:embed="rId3"/>
            <a:stretch>
              <a:fillRect l="-36646" t="0" r="0" b="0"/>
            </a:stretch>
          </a:blipFill>
        </p:spPr>
      </p:sp>
      <p:sp>
        <p:nvSpPr>
          <p:cNvPr name="TextBox 4" id="4"/>
          <p:cNvSpPr txBox="true"/>
          <p:nvPr/>
        </p:nvSpPr>
        <p:spPr>
          <a:xfrm rot="0">
            <a:off x="9011290" y="695300"/>
            <a:ext cx="8975960" cy="1365250"/>
          </a:xfrm>
          <a:prstGeom prst="rect">
            <a:avLst/>
          </a:prstGeom>
        </p:spPr>
        <p:txBody>
          <a:bodyPr anchor="t" rtlCol="false" tIns="0" lIns="0" bIns="0" rIns="0">
            <a:spAutoFit/>
          </a:bodyPr>
          <a:lstStyle/>
          <a:p>
            <a:pPr algn="just">
              <a:lnSpc>
                <a:spcPts val="2750"/>
              </a:lnSpc>
              <a:spcBef>
                <a:spcPct val="0"/>
              </a:spcBef>
            </a:pPr>
            <a:r>
              <a:rPr lang="en-US" b="true" sz="2000">
                <a:solidFill>
                  <a:srgbClr val="01349B"/>
                </a:solidFill>
                <a:latin typeface="Canva Sans Bold"/>
                <a:ea typeface="Canva Sans Bold"/>
                <a:cs typeface="Canva Sans Bold"/>
                <a:sym typeface="Canva Sans Bold"/>
              </a:rPr>
              <a:t>Crearea unor condiții operaționale adecvate </a:t>
            </a:r>
          </a:p>
          <a:p>
            <a:pPr algn="just">
              <a:lnSpc>
                <a:spcPts val="2750"/>
              </a:lnSpc>
              <a:spcBef>
                <a:spcPct val="0"/>
              </a:spcBef>
            </a:pPr>
            <a:r>
              <a:rPr lang="en-US" b="true" sz="2000">
                <a:solidFill>
                  <a:srgbClr val="01349B"/>
                </a:solidFill>
                <a:latin typeface="Canva Sans Bold"/>
                <a:ea typeface="Canva Sans Bold"/>
                <a:cs typeface="Canva Sans Bold"/>
                <a:sym typeface="Canva Sans Bold"/>
              </a:rPr>
              <a:t>pentru energia regenerabilă în regiunea Dunării</a:t>
            </a:r>
          </a:p>
          <a:p>
            <a:pPr algn="just">
              <a:lnSpc>
                <a:spcPts val="2750"/>
              </a:lnSpc>
              <a:spcBef>
                <a:spcPct val="0"/>
              </a:spcBef>
            </a:pPr>
            <a:r>
              <a:rPr lang="en-US" b="true" sz="2000">
                <a:solidFill>
                  <a:srgbClr val="01349B"/>
                </a:solidFill>
                <a:latin typeface="Canva Sans Bold"/>
                <a:ea typeface="Canva Sans Bold"/>
                <a:cs typeface="Canva Sans Bold"/>
                <a:sym typeface="Canva Sans Bold"/>
              </a:rPr>
              <a:t>Obiectiv: </a:t>
            </a:r>
            <a:r>
              <a:rPr lang="en-US" sz="2000">
                <a:solidFill>
                  <a:srgbClr val="01349B"/>
                </a:solidFill>
                <a:latin typeface="Canva Sans"/>
                <a:ea typeface="Canva Sans"/>
                <a:cs typeface="Canva Sans"/>
                <a:sym typeface="Canva Sans"/>
              </a:rPr>
              <a:t>crearea unui mediu favorabil în Regiunea Dunării,</a:t>
            </a:r>
          </a:p>
          <a:p>
            <a:pPr algn="just">
              <a:lnSpc>
                <a:spcPts val="2750"/>
              </a:lnSpc>
              <a:spcBef>
                <a:spcPct val="0"/>
              </a:spcBef>
            </a:pPr>
            <a:r>
              <a:rPr lang="en-US" sz="2000">
                <a:solidFill>
                  <a:srgbClr val="01349B"/>
                </a:solidFill>
                <a:latin typeface="Canva Sans"/>
                <a:ea typeface="Canva Sans"/>
                <a:cs typeface="Canva Sans"/>
                <a:sym typeface="Canva Sans"/>
              </a:rPr>
              <a:t>în care Comunitățile Energetice să poată funcționa eficient.</a:t>
            </a:r>
          </a:p>
        </p:txBody>
      </p:sp>
      <p:sp>
        <p:nvSpPr>
          <p:cNvPr name="TextBox 5" id="5"/>
          <p:cNvSpPr txBox="true"/>
          <p:nvPr/>
        </p:nvSpPr>
        <p:spPr>
          <a:xfrm rot="0">
            <a:off x="9011290" y="5425178"/>
            <a:ext cx="1572407" cy="4216400"/>
          </a:xfrm>
          <a:prstGeom prst="rect">
            <a:avLst/>
          </a:prstGeom>
        </p:spPr>
        <p:txBody>
          <a:bodyPr anchor="t" rtlCol="false" tIns="0" lIns="0" bIns="0" rIns="0">
            <a:spAutoFit/>
          </a:bodyPr>
          <a:lstStyle/>
          <a:p>
            <a:pPr algn="l">
              <a:lnSpc>
                <a:spcPts val="2799"/>
              </a:lnSpc>
              <a:spcBef>
                <a:spcPct val="0"/>
              </a:spcBef>
            </a:pPr>
            <a:r>
              <a:rPr lang="en-US" b="true" sz="1999">
                <a:solidFill>
                  <a:srgbClr val="01349B"/>
                </a:solidFill>
                <a:latin typeface="Canva Sans Bold"/>
                <a:ea typeface="Canva Sans Bold"/>
                <a:cs typeface="Canva Sans Bold"/>
                <a:sym typeface="Canva Sans Bold"/>
              </a:rPr>
              <a:t>Austria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Bulgaria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Cehia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Croația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Germania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Moldova </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Muntenegru</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România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Serbia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Slovacia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Slovenia</a:t>
            </a:r>
          </a:p>
          <a:p>
            <a:pPr algn="l">
              <a:lnSpc>
                <a:spcPts val="2799"/>
              </a:lnSpc>
              <a:spcBef>
                <a:spcPct val="0"/>
              </a:spcBef>
            </a:pPr>
            <a:r>
              <a:rPr lang="en-US" b="true" sz="1999">
                <a:solidFill>
                  <a:srgbClr val="01349B"/>
                </a:solidFill>
                <a:latin typeface="Canva Sans Bold"/>
                <a:ea typeface="Canva Sans Bold"/>
                <a:cs typeface="Canva Sans Bold"/>
                <a:sym typeface="Canva Sans Bold"/>
              </a:rPr>
              <a:t>Ungaria</a:t>
            </a:r>
          </a:p>
        </p:txBody>
      </p:sp>
      <p:sp>
        <p:nvSpPr>
          <p:cNvPr name="Freeform 6" id="6"/>
          <p:cNvSpPr/>
          <p:nvPr/>
        </p:nvSpPr>
        <p:spPr>
          <a:xfrm flipH="false" flipV="false" rot="0">
            <a:off x="9011290" y="2994493"/>
            <a:ext cx="1252618" cy="2126980"/>
          </a:xfrm>
          <a:custGeom>
            <a:avLst/>
            <a:gdLst/>
            <a:ahLst/>
            <a:cxnLst/>
            <a:rect r="r" b="b" t="t" l="l"/>
            <a:pathLst>
              <a:path h="2126980" w="1252618">
                <a:moveTo>
                  <a:pt x="0" y="0"/>
                </a:moveTo>
                <a:lnTo>
                  <a:pt x="1252617" y="0"/>
                </a:lnTo>
                <a:lnTo>
                  <a:pt x="1252617" y="2126981"/>
                </a:lnTo>
                <a:lnTo>
                  <a:pt x="0" y="2126981"/>
                </a:lnTo>
                <a:lnTo>
                  <a:pt x="0" y="0"/>
                </a:lnTo>
                <a:close/>
              </a:path>
            </a:pathLst>
          </a:custGeom>
          <a:blipFill>
            <a:blip r:embed="rId3"/>
            <a:stretch>
              <a:fillRect l="0" t="-57433" r="-536377" b="-123178"/>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3606" y="146083"/>
            <a:ext cx="5396894" cy="1765234"/>
          </a:xfrm>
          <a:custGeom>
            <a:avLst/>
            <a:gdLst/>
            <a:ahLst/>
            <a:cxnLst/>
            <a:rect r="r" b="b" t="t" l="l"/>
            <a:pathLst>
              <a:path h="1765234" w="5396894">
                <a:moveTo>
                  <a:pt x="0" y="0"/>
                </a:moveTo>
                <a:lnTo>
                  <a:pt x="5396894" y="0"/>
                </a:lnTo>
                <a:lnTo>
                  <a:pt x="5396894" y="1765234"/>
                </a:lnTo>
                <a:lnTo>
                  <a:pt x="0" y="1765234"/>
                </a:lnTo>
                <a:lnTo>
                  <a:pt x="0" y="0"/>
                </a:lnTo>
                <a:close/>
              </a:path>
            </a:pathLst>
          </a:custGeom>
          <a:blipFill>
            <a:blip r:embed="rId2"/>
            <a:stretch>
              <a:fillRect l="0" t="0" r="0" b="0"/>
            </a:stretch>
          </a:blipFill>
        </p:spPr>
      </p:sp>
      <p:sp>
        <p:nvSpPr>
          <p:cNvPr name="Freeform 3" id="3"/>
          <p:cNvSpPr/>
          <p:nvPr/>
        </p:nvSpPr>
        <p:spPr>
          <a:xfrm flipH="false" flipV="false" rot="0">
            <a:off x="809853" y="2509138"/>
            <a:ext cx="8334147" cy="3135723"/>
          </a:xfrm>
          <a:custGeom>
            <a:avLst/>
            <a:gdLst/>
            <a:ahLst/>
            <a:cxnLst/>
            <a:rect r="r" b="b" t="t" l="l"/>
            <a:pathLst>
              <a:path h="3135723" w="8334147">
                <a:moveTo>
                  <a:pt x="0" y="0"/>
                </a:moveTo>
                <a:lnTo>
                  <a:pt x="8334147" y="0"/>
                </a:lnTo>
                <a:lnTo>
                  <a:pt x="8334147" y="3135723"/>
                </a:lnTo>
                <a:lnTo>
                  <a:pt x="0" y="313572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9274881" y="2509138"/>
            <a:ext cx="8206268" cy="3087608"/>
          </a:xfrm>
          <a:custGeom>
            <a:avLst/>
            <a:gdLst/>
            <a:ahLst/>
            <a:cxnLst/>
            <a:rect r="r" b="b" t="t" l="l"/>
            <a:pathLst>
              <a:path h="3087608" w="8206268">
                <a:moveTo>
                  <a:pt x="0" y="0"/>
                </a:moveTo>
                <a:lnTo>
                  <a:pt x="8206268" y="0"/>
                </a:lnTo>
                <a:lnTo>
                  <a:pt x="8206268" y="3087608"/>
                </a:lnTo>
                <a:lnTo>
                  <a:pt x="0" y="30876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964397" y="5786495"/>
            <a:ext cx="6620968" cy="4408101"/>
          </a:xfrm>
          <a:custGeom>
            <a:avLst/>
            <a:gdLst/>
            <a:ahLst/>
            <a:cxnLst/>
            <a:rect r="r" b="b" t="t" l="l"/>
            <a:pathLst>
              <a:path h="4408101" w="6620968">
                <a:moveTo>
                  <a:pt x="0" y="0"/>
                </a:moveTo>
                <a:lnTo>
                  <a:pt x="6620968" y="0"/>
                </a:lnTo>
                <a:lnTo>
                  <a:pt x="6620968" y="4408101"/>
                </a:lnTo>
                <a:lnTo>
                  <a:pt x="0" y="4408101"/>
                </a:lnTo>
                <a:lnTo>
                  <a:pt x="0" y="0"/>
                </a:lnTo>
                <a:close/>
              </a:path>
            </a:pathLst>
          </a:custGeom>
          <a:blipFill>
            <a:blip r:embed="rId5">
              <a:extLst>
                <a:ext uri="{96DAC541-7B7A-43D3-8B79-37D633B846F1}">
                  <asvg:svgBlip xmlns:asvg="http://schemas.microsoft.com/office/drawing/2016/SVG/main" r:embed="rId6"/>
                </a:ext>
              </a:extLst>
            </a:blip>
            <a:stretch>
              <a:fillRect l="0" t="0" r="-43110" b="-43110"/>
            </a:stretch>
          </a:blipFill>
          <a:ln cap="sq">
            <a:noFill/>
            <a:prstDash val="solid"/>
            <a:miter/>
          </a:ln>
        </p:spPr>
      </p:sp>
      <p:sp>
        <p:nvSpPr>
          <p:cNvPr name="TextBox 6" id="6"/>
          <p:cNvSpPr txBox="true"/>
          <p:nvPr/>
        </p:nvSpPr>
        <p:spPr>
          <a:xfrm rot="0">
            <a:off x="1179147" y="3183237"/>
            <a:ext cx="2034663" cy="174942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2019 - Ia naștere prima Cooperativă de Energie din România</a:t>
            </a:r>
          </a:p>
        </p:txBody>
      </p:sp>
      <p:sp>
        <p:nvSpPr>
          <p:cNvPr name="TextBox 7" id="7"/>
          <p:cNvSpPr txBox="true"/>
          <p:nvPr/>
        </p:nvSpPr>
        <p:spPr>
          <a:xfrm rot="0">
            <a:off x="4049739" y="3159180"/>
            <a:ext cx="1854375" cy="174942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202/2022 - Baza legală pentru Comunitățile Energetice</a:t>
            </a:r>
          </a:p>
        </p:txBody>
      </p:sp>
      <p:sp>
        <p:nvSpPr>
          <p:cNvPr name="TextBox 8" id="8"/>
          <p:cNvSpPr txBox="true"/>
          <p:nvPr/>
        </p:nvSpPr>
        <p:spPr>
          <a:xfrm rot="0">
            <a:off x="6678828" y="3500299"/>
            <a:ext cx="2179072" cy="104457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2024 - Rețeaua națională de GUEE</a:t>
            </a:r>
          </a:p>
        </p:txBody>
      </p:sp>
      <p:sp>
        <p:nvSpPr>
          <p:cNvPr name="TextBox 9" id="9"/>
          <p:cNvSpPr txBox="true"/>
          <p:nvPr/>
        </p:nvSpPr>
        <p:spPr>
          <a:xfrm rot="0">
            <a:off x="9619324" y="3299143"/>
            <a:ext cx="2075759" cy="1656715"/>
          </a:xfrm>
          <a:prstGeom prst="rect">
            <a:avLst/>
          </a:prstGeom>
        </p:spPr>
        <p:txBody>
          <a:bodyPr anchor="t" rtlCol="false" tIns="0" lIns="0" bIns="0" rIns="0">
            <a:spAutoFit/>
          </a:bodyPr>
          <a:lstStyle/>
          <a:p>
            <a:pPr algn="ctr">
              <a:lnSpc>
                <a:spcPts val="2659"/>
              </a:lnSpc>
              <a:spcBef>
                <a:spcPct val="0"/>
              </a:spcBef>
            </a:pPr>
            <a:r>
              <a:rPr lang="en-US" b="true" sz="1899">
                <a:solidFill>
                  <a:srgbClr val="01349B"/>
                </a:solidFill>
                <a:latin typeface="Canva Sans Bold"/>
                <a:ea typeface="Canva Sans Bold"/>
                <a:cs typeface="Canva Sans Bold"/>
                <a:sym typeface="Canva Sans Bold"/>
              </a:rPr>
              <a:t>2024 - GL pentru Comunitățile Energetice, inițiat de ME (incl. OER)</a:t>
            </a:r>
          </a:p>
        </p:txBody>
      </p:sp>
      <p:sp>
        <p:nvSpPr>
          <p:cNvPr name="TextBox 10" id="10"/>
          <p:cNvSpPr txBox="true"/>
          <p:nvPr/>
        </p:nvSpPr>
        <p:spPr>
          <a:xfrm rot="0">
            <a:off x="12170407" y="3594418"/>
            <a:ext cx="2415216" cy="104457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2025 - RED II revizuit, RED III transpus</a:t>
            </a:r>
          </a:p>
        </p:txBody>
      </p:sp>
      <p:sp>
        <p:nvSpPr>
          <p:cNvPr name="TextBox 11" id="11"/>
          <p:cNvSpPr txBox="true"/>
          <p:nvPr/>
        </p:nvSpPr>
        <p:spPr>
          <a:xfrm rot="0">
            <a:off x="15061873" y="3241993"/>
            <a:ext cx="2121227" cy="174942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2025 - Prima coaliție a Comunităților Energetice din România</a:t>
            </a:r>
          </a:p>
        </p:txBody>
      </p:sp>
      <p:sp>
        <p:nvSpPr>
          <p:cNvPr name="TextBox 12" id="12"/>
          <p:cNvSpPr txBox="true"/>
          <p:nvPr/>
        </p:nvSpPr>
        <p:spPr>
          <a:xfrm rot="0">
            <a:off x="3029597" y="1604262"/>
            <a:ext cx="12850508" cy="495301"/>
          </a:xfrm>
          <a:prstGeom prst="rect">
            <a:avLst/>
          </a:prstGeom>
        </p:spPr>
        <p:txBody>
          <a:bodyPr anchor="t" rtlCol="false" tIns="0" lIns="0" bIns="0" rIns="0">
            <a:spAutoFit/>
          </a:bodyPr>
          <a:lstStyle/>
          <a:p>
            <a:pPr algn="ctr">
              <a:lnSpc>
                <a:spcPts val="4199"/>
              </a:lnSpc>
              <a:spcBef>
                <a:spcPct val="0"/>
              </a:spcBef>
            </a:pPr>
            <a:r>
              <a:rPr lang="en-US" b="true" sz="2999">
                <a:solidFill>
                  <a:srgbClr val="01349B"/>
                </a:solidFill>
                <a:latin typeface="Canva Sans Bold"/>
                <a:ea typeface="Canva Sans Bold"/>
                <a:cs typeface="Canva Sans Bold"/>
                <a:sym typeface="Canva Sans Bold"/>
              </a:rPr>
              <a:t>Repere în dezvoltarea Comunităților Energetice în România</a:t>
            </a:r>
          </a:p>
        </p:txBody>
      </p:sp>
      <p:sp>
        <p:nvSpPr>
          <p:cNvPr name="TextBox 13" id="13"/>
          <p:cNvSpPr txBox="true"/>
          <p:nvPr/>
        </p:nvSpPr>
        <p:spPr>
          <a:xfrm rot="0">
            <a:off x="7568315" y="5963549"/>
            <a:ext cx="4675013" cy="104457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Buteni arată rolul comunităților locale în producția sustenabilă și coeziunea socială; </a:t>
            </a:r>
          </a:p>
        </p:txBody>
      </p:sp>
      <p:sp>
        <p:nvSpPr>
          <p:cNvPr name="TextBox 14" id="14"/>
          <p:cNvSpPr txBox="true"/>
          <p:nvPr/>
        </p:nvSpPr>
        <p:spPr>
          <a:xfrm rot="0">
            <a:off x="6243965" y="6269937"/>
            <a:ext cx="841203" cy="422275"/>
          </a:xfrm>
          <a:prstGeom prst="rect">
            <a:avLst/>
          </a:prstGeom>
        </p:spPr>
        <p:txBody>
          <a:bodyPr anchor="t" rtlCol="false" tIns="0" lIns="0" bIns="0" rIns="0">
            <a:spAutoFit/>
          </a:bodyPr>
          <a:lstStyle/>
          <a:p>
            <a:pPr algn="ctr">
              <a:lnSpc>
                <a:spcPts val="3499"/>
              </a:lnSpc>
              <a:spcBef>
                <a:spcPct val="0"/>
              </a:spcBef>
            </a:pPr>
            <a:r>
              <a:rPr lang="en-US" b="true" sz="2499">
                <a:solidFill>
                  <a:srgbClr val="01349B"/>
                </a:solidFill>
                <a:latin typeface="Canva Sans Bold"/>
                <a:ea typeface="Canva Sans Bold"/>
                <a:cs typeface="Canva Sans Bold"/>
                <a:sym typeface="Canva Sans Bold"/>
              </a:rPr>
              <a:t>2020</a:t>
            </a:r>
          </a:p>
        </p:txBody>
      </p:sp>
      <p:sp>
        <p:nvSpPr>
          <p:cNvPr name="TextBox 15" id="15"/>
          <p:cNvSpPr txBox="true"/>
          <p:nvPr/>
        </p:nvSpPr>
        <p:spPr>
          <a:xfrm rot="0">
            <a:off x="7472932" y="7942921"/>
            <a:ext cx="793399" cy="422275"/>
          </a:xfrm>
          <a:prstGeom prst="rect">
            <a:avLst/>
          </a:prstGeom>
        </p:spPr>
        <p:txBody>
          <a:bodyPr anchor="t" rtlCol="false" tIns="0" lIns="0" bIns="0" rIns="0">
            <a:spAutoFit/>
          </a:bodyPr>
          <a:lstStyle/>
          <a:p>
            <a:pPr algn="ctr">
              <a:lnSpc>
                <a:spcPts val="3499"/>
              </a:lnSpc>
              <a:spcBef>
                <a:spcPct val="0"/>
              </a:spcBef>
            </a:pPr>
            <a:r>
              <a:rPr lang="en-US" b="true" sz="2499">
                <a:solidFill>
                  <a:srgbClr val="01349B"/>
                </a:solidFill>
                <a:latin typeface="Canva Sans Bold"/>
                <a:ea typeface="Canva Sans Bold"/>
                <a:cs typeface="Canva Sans Bold"/>
                <a:sym typeface="Canva Sans Bold"/>
              </a:rPr>
              <a:t>2021</a:t>
            </a:r>
          </a:p>
        </p:txBody>
      </p:sp>
      <p:sp>
        <p:nvSpPr>
          <p:cNvPr name="TextBox 16" id="16"/>
          <p:cNvSpPr txBox="true"/>
          <p:nvPr/>
        </p:nvSpPr>
        <p:spPr>
          <a:xfrm rot="0">
            <a:off x="8474789" y="7636534"/>
            <a:ext cx="4110576" cy="104457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Între Vecini demonstrează cum colaborarea urbană poate crea comunități sustenabile</a:t>
            </a:r>
          </a:p>
        </p:txBody>
      </p:sp>
      <p:sp>
        <p:nvSpPr>
          <p:cNvPr name="TextBox 17" id="17"/>
          <p:cNvSpPr txBox="true"/>
          <p:nvPr/>
        </p:nvSpPr>
        <p:spPr>
          <a:xfrm rot="0">
            <a:off x="6180738" y="9421201"/>
            <a:ext cx="967657" cy="422275"/>
          </a:xfrm>
          <a:prstGeom prst="rect">
            <a:avLst/>
          </a:prstGeom>
        </p:spPr>
        <p:txBody>
          <a:bodyPr anchor="t" rtlCol="false" tIns="0" lIns="0" bIns="0" rIns="0">
            <a:spAutoFit/>
          </a:bodyPr>
          <a:lstStyle/>
          <a:p>
            <a:pPr algn="ctr">
              <a:lnSpc>
                <a:spcPts val="3499"/>
              </a:lnSpc>
              <a:spcBef>
                <a:spcPct val="0"/>
              </a:spcBef>
            </a:pPr>
            <a:r>
              <a:rPr lang="en-US" b="true" sz="2499">
                <a:solidFill>
                  <a:srgbClr val="01349B"/>
                </a:solidFill>
                <a:latin typeface="Canva Sans Bold"/>
                <a:ea typeface="Canva Sans Bold"/>
                <a:cs typeface="Canva Sans Bold"/>
                <a:sym typeface="Canva Sans Bold"/>
              </a:rPr>
              <a:t>2022</a:t>
            </a:r>
          </a:p>
        </p:txBody>
      </p:sp>
      <p:sp>
        <p:nvSpPr>
          <p:cNvPr name="TextBox 18" id="18"/>
          <p:cNvSpPr txBox="true"/>
          <p:nvPr/>
        </p:nvSpPr>
        <p:spPr>
          <a:xfrm rot="0">
            <a:off x="7641237" y="9150021"/>
            <a:ext cx="4529170" cy="1044575"/>
          </a:xfrm>
          <a:prstGeom prst="rect">
            <a:avLst/>
          </a:prstGeom>
        </p:spPr>
        <p:txBody>
          <a:bodyPr anchor="t" rtlCol="false" tIns="0" lIns="0" bIns="0" rIns="0">
            <a:spAutoFit/>
          </a:bodyPr>
          <a:lstStyle/>
          <a:p>
            <a:pPr algn="ctr">
              <a:lnSpc>
                <a:spcPts val="2799"/>
              </a:lnSpc>
              <a:spcBef>
                <a:spcPct val="0"/>
              </a:spcBef>
            </a:pPr>
            <a:r>
              <a:rPr lang="en-US" b="true" sz="1999">
                <a:solidFill>
                  <a:srgbClr val="01349B"/>
                </a:solidFill>
                <a:latin typeface="Canva Sans Bold"/>
                <a:ea typeface="Canva Sans Bold"/>
                <a:cs typeface="Canva Sans Bold"/>
                <a:sym typeface="Canva Sans Bold"/>
              </a:rPr>
              <a:t>Flamingo 50 evidențiază importanța motivațiilor sociale în succesul acestor inițiative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DAHIsbVH-1o</dc:identifier>
  <dcterms:modified xsi:type="dcterms:W3CDTF">2011-08-01T06:04:30Z</dcterms:modified>
  <cp:revision>1</cp:revision>
  <dc:title>Prezentare Conferința OER</dc:title>
</cp:coreProperties>
</file>