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78" r:id="rId5"/>
    <p:sldId id="279" r:id="rId6"/>
    <p:sldId id="280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9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F0D2F-66B7-49FF-BABA-53F41D6AD418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A1FB0-BFD9-40AE-80C3-333091889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2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EFD2-1A76-4195-9A37-6E5F5B182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191B0CE-6D9C-47DE-8E08-98EA7637B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101ED-DAA8-4546-A73B-8283DFA2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7BA4BA-02F8-4820-9FF4-C7EEC44F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E69E41-9EF0-4786-9CC6-9DC683F5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12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97BC3-D1E4-407F-9A26-394D69D9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ED358A-5D13-4345-96F3-A9628CC87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99DAF9-9649-49BE-9E58-B2739B57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7BBBA5-DAFB-4C24-B789-B2F1C636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08A042-F4F2-459F-AE54-B391A852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2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4B64FCF-02F1-4058-93CC-125AB3AE2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6FC227-64B6-42D9-93F5-A12B24D3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6D2BB0-FD27-4004-8D65-97A35BC6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812CC0-95F1-4A48-BDAA-CAAF9384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9E49BD-9371-48E9-873B-86CE823B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0C4231-D4B7-4A6E-86B0-A04AA3E6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755E-560E-4F53-8702-75173043C499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22F547-A78B-426D-A53D-995E1442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5F1904-8E59-4359-A8EA-8F446D8C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73F4-009E-4C80-9EA9-B4849C282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0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254C8D-4DF4-4F67-AB2C-06CCC893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456F-1765-4F3B-837A-3C00764F61A6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630115-4AE2-4DFC-910C-B49D7238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5E3B72-1E85-47EF-8CB3-544B4F96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A483-FBCF-478D-A104-CCBD55CF3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6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FFA5AD-A367-4081-8EFD-CCBE9094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ED27-DA7E-4327-8500-52296517A5AA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6F9C6B-5AC4-463A-9431-AF338859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123709-F9CD-4DEF-878D-C88201E0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A24D-4E74-43FF-9CC6-24D35CB1C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36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8BBB728-8384-4B1B-81CE-CC195129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33A0-691C-4370-9CC2-819371A9A337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01F5DBF-D6A2-4C9F-B3DE-FE4EEDE9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6917BE7-4013-46FD-BF66-08941C00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35DC-4B16-416C-8E91-03B91D599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07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ACB76E6-87CC-469D-88A9-D30781D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3539-7B80-4A54-9B5B-4BD7974882EE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8A597EE-0D69-4E5F-AF03-AF877081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6E61F0B-0E14-4EF3-9604-54E86C33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F679-FADF-462B-A328-018EE6E96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753E41D-D388-4B8D-A8D4-EC73FE30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EDC5-B36E-4604-8C3C-30F69A227F8F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404261D-9755-47BF-ADFE-3CAE2ABC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3C0D866-AFB8-44C0-933C-15BEE468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40A8-568C-464F-9D1D-2C0CEF23E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49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5CA85CB-E396-441F-BC16-22D7E213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1514-23AA-4B13-9945-76021CC42C81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1BDE6BF-FB5C-4676-90CD-21C4F30A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B9C4665-338C-4761-B2AF-3A2236EA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DB68-EEB6-4E17-8B00-244C835C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0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C881CCC-B542-4E1D-8656-EE126A704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B492A-57C1-4AE4-9550-3EA48D10612B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996131-FEFE-4215-8535-E9C9FAB4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722844F-8181-4C38-8B80-C637FD62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E6694-E52F-49D3-89BA-674D6A5D7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E6936-2AB7-49B2-BF3C-EEF31B5F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E714F3-9661-4A37-A753-EA29B4264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97ED65-3245-4853-A54F-33601401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F92E16-139A-4966-BA34-16CBE9E7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18D4DD-5C8E-4D54-AEB8-3B752D02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00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4120BEA-58E8-4305-AFE1-7CC159D4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8F61-E6FA-49A6-8A7B-79AA379967B0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43BDAA5-0C01-4D0A-939B-B63EA5CE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9C1249B-71B3-4F5A-8CF3-66F57927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E672-2D4C-4269-A450-95898043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50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283B2E-5BAD-4E81-B491-B0E51186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1CCD-CA9E-48E9-A9D6-34E612345EE6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F56CE0-908E-4EF2-946B-B620DBAA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E9C4A9-41E4-4B2E-AD79-40A7C550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E919-1DC3-4339-A724-C039B05D6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0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183E9C-D047-46D2-AA20-8517D367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8EFE-E495-4CDE-89D9-CC05E248A95D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9DC1CD-B4FB-4DDF-8BDC-BABA75ED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DF80FF-05B0-4AF7-946A-AF0E7E0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757B-622D-45EA-8E91-D722868A0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8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A2893-C0DC-441D-88E6-77B48288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12BA06-05A3-4ACF-85B9-F7042934A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8491BD-0042-45C5-993C-FB4DC5E4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48280-6328-4AED-9F9A-956B5EEE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924FB1-0BC8-4248-99C3-FE7D9DE3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58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C673DF-2F90-458C-9E85-6B69FC87B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3BF461-8DAD-427A-8CA8-D6B03E36B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B21D9F-27A6-4BCC-B79A-A459E7E40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4661CC-5337-4618-BFFE-E48D55F6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45B6D4-8002-42DD-B6B7-DACD5E35C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59846C-DC51-459E-AF39-6E8C2F75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B58952-1DE6-46CE-A3AC-E36D31A77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F7B0BF-E5F9-4D95-AADF-2052E8A9A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49A864-7656-40E0-A92A-A41FBD4CA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9B7301-9599-47B5-811E-5790265ED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908EEE-7BEB-4DC5-8ABE-B5E9423DD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D7FAE7A-76DD-478D-9A07-BCC3DF34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E9C6D33-7BB1-4521-9A76-B6C012EE6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E51485-25AA-4DB7-856D-C53CD7F3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7B25C-EEAC-49AD-9DDE-799EE5F1A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966680-628A-467C-A2EC-18318105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0524A0-584B-4C0D-9332-7EA3766B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67E602-A8C2-4719-A5BA-FEA51D9F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8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4C27A39-FFC4-4F09-8172-A5C73ABA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F6E02DE-B636-4FCF-8646-CDAD6530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B85438-2284-44B8-8FCA-073D0349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5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06580-6D8B-4289-9839-52C9701F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E51390-AABE-4C7C-AB59-966452AF0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6692B9-45B4-4307-BEF9-E7D5F1EEF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8BA4BB-F79D-42C0-8A6C-34A9E33A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C983C9-6C4A-45EC-ABFD-B7B1C7F5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4C28B1-961C-4A31-A6D6-4BE51692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5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13C37-CE19-4DC5-A26B-7738261E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02381C-5C0E-44C1-9866-ED6D980F4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0363A1-158D-4586-AD47-B943C5986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CAC5C6-CCDB-4F8C-B914-02466EB5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1B9D58-ED7C-47ED-B04D-3E40511A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B174D1-277F-48AA-9BA8-592D40D9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3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6AC2E5-023C-46A8-B133-2AFD7BAA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B9192F-68A1-4068-A6C0-58A43B99D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F5329A-7108-4A62-A402-A449FC471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C819-0206-490E-8328-8423A22634AA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307A40-5F4C-4D20-8680-EBBF9E291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E8DF2E-EA1B-4C4D-B5F6-A289D9013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4522-7905-4FC4-A24E-FDF6434E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1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0CFE12B-1E9B-4EF7-BADA-21561EB6FF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648FE232-49C1-4EFA-AAEE-7907DB51EC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889CA-8A1B-43F7-BB4C-6E2DEB6E9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A01676-7AF1-4FDF-A491-869C67817850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FF1CFB-08FF-455B-B1E0-DF15AF099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6A7C4B-C27C-4B5D-AA93-4FB19D802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A36B8-2CE4-4CF8-85D1-2687407CD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0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rgiu.cruceanu@mmediu.r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B68BA96-8554-42B6-BBE3-39B644AF69E6}"/>
              </a:ext>
            </a:extLst>
          </p:cNvPr>
          <p:cNvSpPr txBox="1"/>
          <p:nvPr/>
        </p:nvSpPr>
        <p:spPr>
          <a:xfrm>
            <a:off x="1242537" y="2663894"/>
            <a:ext cx="9628094" cy="642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PNIESC 2021-2030 – Revizuire iunie 2023</a:t>
            </a:r>
            <a:endParaRPr lang="en-GB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0645CA4-7833-4934-A885-837FC89CA1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1" y="563223"/>
            <a:ext cx="3235960" cy="8997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FF517C6-66D1-4731-837E-05D927E79DE6}"/>
              </a:ext>
            </a:extLst>
          </p:cNvPr>
          <p:cNvSpPr txBox="1"/>
          <p:nvPr/>
        </p:nvSpPr>
        <p:spPr>
          <a:xfrm>
            <a:off x="820161" y="4774029"/>
            <a:ext cx="100504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o-RO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Lansare Platforma de Dialog privind Energia si Clima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8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24CF7C-A673-4A6F-B58B-1C5994D2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9570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Ministerul Energiei </a:t>
            </a: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Ministerul Mediului, Apelor </a:t>
            </a: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Padurilor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au accesat un proiect de </a:t>
            </a: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asistenta tehnica, in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cadrul unui program derulat de Comisia </a:t>
            </a: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Europeana/DG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REFORM pentru: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(i) stabilirea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unei structuri de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guvernanta eficienta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pentru implementarea PNIESC, inclusiv a unui mecanism de lucru pe care autoritățile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romane să-l foloseasca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pentru monitorizarea, raportarea progreselor, implementarea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actualizarea PNIESC;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ii) elaborarea Strategiei pe termen lung 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Romaniei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pentru reducerea emisiilor de gaze cu efect de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sera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(STL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) pana in 2050, in concordanta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cu prevederile Regulamentului (UE) 2018/1999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obiectivul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neutralitatii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climatice; </a:t>
            </a:r>
            <a:endParaRPr lang="ro-R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iii) crearea, utilizarea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si intretinerea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unui instrument de modelare pentru planificarea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energetica si climatica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pe termen lung.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A2B6344-2882-485C-B712-FB7ACEAAE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3" y="231139"/>
            <a:ext cx="3235960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712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24CF7C-A673-4A6F-B58B-1C5994D2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Avand in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vedere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procesul de implementare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si operationalizare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 acestei structuri de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guvernanta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este de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durata, MMAP cu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sprijinul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intreprins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demersuri pentru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contractarea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bugetul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MMAP, a serviciilor unui consultant pentru realizarea </a:t>
            </a:r>
            <a:endParaRPr lang="ro-R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,,</a:t>
            </a:r>
            <a:r>
              <a:rPr lang="ro-RO" b="1" i="1" dirty="0">
                <a:latin typeface="Arial" panose="020B0604020202020204" pitchFamily="34" charset="0"/>
                <a:cs typeface="Arial" panose="020B0604020202020204" pitchFamily="34" charset="0"/>
              </a:rPr>
              <a:t>Studiului privind elaborarea rapoartelor cu privire la politicile </a:t>
            </a:r>
            <a:r>
              <a:rPr lang="ro-RO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masurile in </a:t>
            </a:r>
            <a:r>
              <a:rPr lang="ro-RO" b="1" i="1" dirty="0">
                <a:latin typeface="Arial" panose="020B0604020202020204" pitchFamily="34" charset="0"/>
                <a:cs typeface="Arial" panose="020B0604020202020204" pitchFamily="34" charset="0"/>
              </a:rPr>
              <a:t>domeniul energiei </a:t>
            </a:r>
            <a:r>
              <a:rPr lang="ro-RO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ro-RO" b="1" i="1" dirty="0">
                <a:latin typeface="Arial" panose="020B0604020202020204" pitchFamily="34" charset="0"/>
                <a:cs typeface="Arial" panose="020B0604020202020204" pitchFamily="34" charset="0"/>
              </a:rPr>
              <a:t>climei conform prevederilor Regulamentul (UE) 2018/1999 privind </a:t>
            </a:r>
            <a:r>
              <a:rPr lang="ro-RO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guvernanta Uniunii Energetice si </a:t>
            </a:r>
            <a:r>
              <a:rPr lang="ro-RO" b="1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actiunilor </a:t>
            </a:r>
            <a:r>
              <a:rPr lang="ro-RO" b="1" i="1" dirty="0">
                <a:latin typeface="Arial" panose="020B0604020202020204" pitchFamily="34" charset="0"/>
                <a:cs typeface="Arial" panose="020B0604020202020204" pitchFamily="34" charset="0"/>
              </a:rPr>
              <a:t>climatice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, procedura de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achizitionare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 acestor servicii fiind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curs de derulare, conform Legii nr. 98/2016.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baza acestui studiu va fi elaborat proiectul de actualizare 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PNIESC atat in forma preliminara, cat si in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finala,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ambele forme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urmand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 fi notificate Comisiei Europene, conform prevederilor Regulamentului (UE) 2018/1999.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A2B6344-2882-485C-B712-FB7ACEAAE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3" y="231139"/>
            <a:ext cx="3235960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558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24CF7C-A673-4A6F-B58B-1C5994D2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95" y="1371600"/>
            <a:ext cx="9938084" cy="5017168"/>
          </a:xfrm>
        </p:spPr>
        <p:txBody>
          <a:bodyPr>
            <a:normAutofit/>
          </a:bodyPr>
          <a:lstStyle/>
          <a:p>
            <a:pPr algn="just"/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momentul de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fata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exista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un calendar pentru consultarile publice pe tema PNIESC revizuit, acesta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urmand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a fi stabilit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dupa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elaborarea unui prim proiect al PNIESC revizuit, prin consultarea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cetatenilor si  asociatiilor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constituite/partilor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interesate, inclusiv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regional;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Consultarea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cetatenilor si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asociatiilor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legal constituite, la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initiativa autoritatilor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publice,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procesul de elaborare a proiectelor de acte normative se va face conform Legii nr. 52/2003 privind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transparenta decizionala in administratia publica. 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perioada parcurgerii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evaluarii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strategice de mediu (SEA),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consultarile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publice vor fi stabilite conform HG nr. 1076/2004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A2B6344-2882-485C-B712-FB7ACEAAE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3" y="231139"/>
            <a:ext cx="3235960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00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24CF7C-A673-4A6F-B58B-1C5994D2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58" y="1371600"/>
            <a:ext cx="9745580" cy="5017168"/>
          </a:xfrm>
        </p:spPr>
        <p:txBody>
          <a:bodyPr>
            <a:normAutofit/>
          </a:bodyPr>
          <a:lstStyle/>
          <a:p>
            <a:pPr algn="just"/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cadrul proiectului STL au fost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generate proiectii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pentru emisii,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energii regenerabile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eficienta energetica incepand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din 2025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pana 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2050 din 5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5 ani, pentru cele 3 scenarii luate in calcul: Refference,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Intermediar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RO Neutral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) analiza include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o estimare a valorii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investitiilor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necesare pentru sistemul energetic.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functie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de scenariul selectat se va face actualizarea obiectivelor,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tintelor si contributiilor nationale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pentru 2030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si 2050 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cele cinci dimensiuni ale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Uniunii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energetice.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Lucrarile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sunt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derulare. Scenariul utilizat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cadrul STL va reprezenta baza de pornire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procesul de revizuire PNIESC.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A2B6344-2882-485C-B712-FB7ACEAAE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3" y="231139"/>
            <a:ext cx="3235960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75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83C5C1-DCB4-4F7F-BA65-9E87970C99EC}"/>
              </a:ext>
            </a:extLst>
          </p:cNvPr>
          <p:cNvSpPr txBox="1"/>
          <p:nvPr/>
        </p:nvSpPr>
        <p:spPr>
          <a:xfrm>
            <a:off x="3591456" y="2690585"/>
            <a:ext cx="5199885" cy="5232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o-R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</a:t>
            </a:r>
            <a:r>
              <a:rPr lang="ro-R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umesc</a:t>
            </a: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</a:t>
            </a:r>
            <a:r>
              <a:rPr lang="ro-R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4" name="Picture 4" descr="C:\Users\gabriel.jitaru\Desktop\20191107 ministru instalare\logo MMAP\MMAP-antet.png">
            <a:extLst>
              <a:ext uri="{FF2B5EF4-FFF2-40B4-BE49-F238E27FC236}">
                <a16:creationId xmlns:a16="http://schemas.microsoft.com/office/drawing/2014/main" xmlns="" id="{775E11C6-5E6C-4ABA-BC7D-2D0A653F8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7" y="148845"/>
            <a:ext cx="2246566" cy="62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xmlns="" id="{072D350C-7BE3-4D0F-9F32-F170ACB42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632" y="5070361"/>
            <a:ext cx="5671418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en-US" sz="105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Sergiu </a:t>
            </a:r>
            <a:r>
              <a:rPr lang="ro-RO" altLang="en-US" sz="10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CRUCEANU</a:t>
            </a:r>
            <a:endParaRPr lang="en-GB" altLang="en-US" sz="105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05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Tudor CULIC</a:t>
            </a:r>
            <a:endParaRPr lang="en-US" altLang="en-US" sz="1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Consilieri</a:t>
            </a:r>
            <a:r>
              <a:rPr lang="en-US" alt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superiori</a:t>
            </a:r>
            <a:endParaRPr lang="en-US" altLang="en-US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b="1" dirty="0" err="1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Direcția</a:t>
            </a:r>
            <a:r>
              <a:rPr lang="en-US" altLang="en-US" sz="1100" b="1" dirty="0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altLang="en-US" sz="1100" b="1" dirty="0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Generala Evaluare Impact, Controlul Poluarii si </a:t>
            </a:r>
            <a:r>
              <a:rPr lang="en-US" altLang="en-US" sz="1100" b="1" dirty="0" err="1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</a:t>
            </a:r>
            <a:r>
              <a:rPr lang="ro-RO" altLang="en-US" sz="1100" b="1" dirty="0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altLang="en-US" sz="1100" b="1" dirty="0" err="1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</a:t>
            </a:r>
            <a:r>
              <a:rPr lang="en-US" altLang="en-US" sz="1100" b="1" dirty="0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 smtClean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Climatice</a:t>
            </a:r>
            <a:endParaRPr lang="en-US" altLang="en-US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E-mail: </a:t>
            </a:r>
            <a:r>
              <a:rPr lang="ro-RO" altLang="en-US" sz="1100" u="sng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sergiu.cruceanu@mmediu.ro</a:t>
            </a:r>
            <a:endParaRPr lang="en-GB" altLang="en-US" sz="1100" u="sng" dirty="0">
              <a:solidFill>
                <a:schemeClr val="accent5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en-US" sz="11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altLang="en-US" sz="1100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GB" altLang="en-US" sz="1100" u="sng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tudor.culic@mmediu.ro</a:t>
            </a:r>
            <a:endParaRPr lang="ro-RO" altLang="en-US" sz="1100" u="sng" dirty="0">
              <a:solidFill>
                <a:schemeClr val="accent5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506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Tudor Culic</dc:creator>
  <cp:lastModifiedBy>Sergiu Cruceanu</cp:lastModifiedBy>
  <cp:revision>67</cp:revision>
  <dcterms:created xsi:type="dcterms:W3CDTF">2020-02-10T10:39:43Z</dcterms:created>
  <dcterms:modified xsi:type="dcterms:W3CDTF">2023-04-11T08:07:08Z</dcterms:modified>
</cp:coreProperties>
</file>