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sldIdLst>
    <p:sldId id="258" r:id="rId5"/>
    <p:sldId id="272" r:id="rId6"/>
    <p:sldId id="271" r:id="rId7"/>
    <p:sldId id="270" r:id="rId8"/>
    <p:sldId id="273" r:id="rId9"/>
    <p:sldId id="274" r:id="rId10"/>
    <p:sldId id="275" r:id="rId11"/>
  </p:sldIdLst>
  <p:sldSz cx="12192000" cy="6858000"/>
  <p:notesSz cx="6858000" cy="9144000"/>
  <p:defaultTextStyle>
    <a:defPPr>
      <a:defRPr lang="en-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9561F0-C234-8345-B681-03BE30748070}" v="29" dt="2023-04-20T06:20:25.2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ulia Pizzini" userId="78256ecc-dcc4-4252-b3ab-a555c9d42099" providerId="ADAL" clId="{EC373287-3564-BD4E-AF35-52907EED4DBD}"/>
    <pc:docChg chg="undo custSel modSld">
      <pc:chgData name="Giulia Pizzini" userId="78256ecc-dcc4-4252-b3ab-a555c9d42099" providerId="ADAL" clId="{EC373287-3564-BD4E-AF35-52907EED4DBD}" dt="2023-04-18T12:40:21.141" v="11" actId="20577"/>
      <pc:docMkLst>
        <pc:docMk/>
      </pc:docMkLst>
      <pc:sldChg chg="modSp mod">
        <pc:chgData name="Giulia Pizzini" userId="78256ecc-dcc4-4252-b3ab-a555c9d42099" providerId="ADAL" clId="{EC373287-3564-BD4E-AF35-52907EED4DBD}" dt="2023-04-18T12:40:21.141" v="11" actId="20577"/>
        <pc:sldMkLst>
          <pc:docMk/>
          <pc:sldMk cId="2682414669" sldId="258"/>
        </pc:sldMkLst>
        <pc:spChg chg="mod">
          <ac:chgData name="Giulia Pizzini" userId="78256ecc-dcc4-4252-b3ab-a555c9d42099" providerId="ADAL" clId="{EC373287-3564-BD4E-AF35-52907EED4DBD}" dt="2023-04-18T12:40:21.141" v="11" actId="20577"/>
          <ac:spMkLst>
            <pc:docMk/>
            <pc:sldMk cId="2682414669" sldId="258"/>
            <ac:spMk id="2" creationId="{A48A5FB0-2E47-DFF6-16FC-D19F8970003D}"/>
          </ac:spMkLst>
        </pc:spChg>
      </pc:sldChg>
    </pc:docChg>
  </pc:docChgLst>
  <pc:docChgLst>
    <pc:chgData name="Jeremy Clero" userId="0acac83c-2b01-4730-8db9-c2b0b5ace8c5" providerId="ADAL" clId="{689561F0-C234-8345-B681-03BE30748070}"/>
    <pc:docChg chg="modSld">
      <pc:chgData name="Jeremy Clero" userId="0acac83c-2b01-4730-8db9-c2b0b5ace8c5" providerId="ADAL" clId="{689561F0-C234-8345-B681-03BE30748070}" dt="2023-04-20T06:20:25.275" v="26" actId="13926"/>
      <pc:docMkLst>
        <pc:docMk/>
      </pc:docMkLst>
      <pc:sldChg chg="modSp">
        <pc:chgData name="Jeremy Clero" userId="0acac83c-2b01-4730-8db9-c2b0b5ace8c5" providerId="ADAL" clId="{689561F0-C234-8345-B681-03BE30748070}" dt="2023-04-20T06:20:25.275" v="26" actId="13926"/>
        <pc:sldMkLst>
          <pc:docMk/>
          <pc:sldMk cId="599349056" sldId="274"/>
        </pc:sldMkLst>
        <pc:spChg chg="mod">
          <ac:chgData name="Jeremy Clero" userId="0acac83c-2b01-4730-8db9-c2b0b5ace8c5" providerId="ADAL" clId="{689561F0-C234-8345-B681-03BE30748070}" dt="2023-04-20T06:20:25.275" v="26" actId="13926"/>
          <ac:spMkLst>
            <pc:docMk/>
            <pc:sldMk cId="599349056" sldId="274"/>
            <ac:spMk id="3" creationId="{BD6AC34A-BE67-EF92-A4CA-3A63A1CD479D}"/>
          </ac:spMkLst>
        </pc:spChg>
      </pc:sldChg>
      <pc:sldChg chg="modSp">
        <pc:chgData name="Jeremy Clero" userId="0acac83c-2b01-4730-8db9-c2b0b5ace8c5" providerId="ADAL" clId="{689561F0-C234-8345-B681-03BE30748070}" dt="2023-04-20T06:19:11.105" v="1" actId="20577"/>
        <pc:sldMkLst>
          <pc:docMk/>
          <pc:sldMk cId="411253258" sldId="275"/>
        </pc:sldMkLst>
        <pc:spChg chg="mod">
          <ac:chgData name="Jeremy Clero" userId="0acac83c-2b01-4730-8db9-c2b0b5ace8c5" providerId="ADAL" clId="{689561F0-C234-8345-B681-03BE30748070}" dt="2023-04-20T06:19:11.105" v="1" actId="20577"/>
          <ac:spMkLst>
            <pc:docMk/>
            <pc:sldMk cId="411253258" sldId="275"/>
            <ac:spMk id="7" creationId="{56559228-A7DA-8F22-5352-AB88387E9D9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462D8C-C1C0-DC43-B493-89685390EF34}" type="datetimeFigureOut">
              <a:rPr lang="en-GB" smtClean="0"/>
              <a:t>19/04/2023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9C4F0F-DBCE-F74C-9B1A-B4233906B605}" type="slidenum">
              <a:rPr lang="en-GB" smtClean="0"/>
              <a:t>‹#›</a:t>
            </a:fld>
            <a:endParaRPr lang="en-GB"/>
          </a:p>
        </p:txBody>
      </p:sp>
    </p:spTree>
    <p:extLst>
      <p:ext uri="{BB962C8B-B14F-4D97-AF65-F5344CB8AC3E}">
        <p14:creationId xmlns:p14="http://schemas.microsoft.com/office/powerpoint/2010/main" val="2721603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T" sz="1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Regulation on the governance of the energy union and climate action (EU)2018/1999 entered into force on 24 December 2018 as part of the Clean energy for all Europeans package.</a:t>
            </a:r>
            <a:endParaRPr lang="en-IT" sz="1800" kern="100">
              <a:effectLst/>
              <a:latin typeface="Calibri" panose="020F0502020204030204" pitchFamily="34" charset="0"/>
              <a:ea typeface="Calibri" panose="020F0502020204030204" pitchFamily="34" charset="0"/>
              <a:cs typeface="Times New Roman" panose="02020603050405020304" pitchFamily="18" charset="0"/>
            </a:endParaRPr>
          </a:p>
          <a:p>
            <a:r>
              <a:rPr lang="en-IT" sz="1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regulation emphasises the importance of meeting the EU's 2030 energy and climate targets and sets out how EU countries and the Commission should work together, and how individual countries should cooperate, to achieve the energy union's goals. It takes into account the fact that different countries can contribute to the energy union in different ways.</a:t>
            </a:r>
            <a:endParaRPr lang="en-IT" sz="1800" kern="100">
              <a:effectLst/>
              <a:latin typeface="Calibri" panose="020F0502020204030204" pitchFamily="34" charset="0"/>
              <a:ea typeface="Calibri" panose="020F0502020204030204" pitchFamily="34" charset="0"/>
              <a:cs typeface="Times New Roman" panose="02020603050405020304" pitchFamily="18" charset="0"/>
            </a:endParaRPr>
          </a:p>
          <a:p>
            <a:r>
              <a:rPr lang="en-IT" sz="1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goals of the regulation are</a:t>
            </a:r>
            <a:endParaRPr lang="en-IT" sz="18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en-IT" sz="1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 implement strategies and measures which ensure that the objectives of the energy union, in particular the EU’s 2030 energy and climate targets, and the long-term EU greenhouse gas emissions commitments are consistent with the Paris agreement</a:t>
            </a:r>
            <a:endParaRPr lang="en-IT"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en-IT" sz="1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 stimulate cooperation between Member States in order to achieve the objectives and targets of the energy union</a:t>
            </a:r>
            <a:endParaRPr lang="en-IT"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en-IT" sz="1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 promote long-term certainty and predictability for investors across the EU and foster jobs, growth and social cohesion</a:t>
            </a:r>
            <a:endParaRPr lang="en-IT"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en-IT" sz="1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 reduce administrative burdens, in line with the principle of better regulation. This was done by integrating and streamlining most of the current energy and climate planning and reporting requirements of EU countries, as well as the Commission's monitoring obligations</a:t>
            </a:r>
            <a:endParaRPr lang="en-IT"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en-IT" sz="1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 ensure consistent reporting by the EU and its Member States under the UN Framework Convention on Climate Change and the Paris agreement, replacing the existing monitoring and reporting system from 2021 onwards</a:t>
            </a:r>
            <a:endParaRPr lang="en-IT"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a:p>
        </p:txBody>
      </p:sp>
      <p:sp>
        <p:nvSpPr>
          <p:cNvPr id="4" name="Slide Number Placeholder 3"/>
          <p:cNvSpPr>
            <a:spLocks noGrp="1"/>
          </p:cNvSpPr>
          <p:nvPr>
            <p:ph type="sldNum" sz="quarter" idx="5"/>
          </p:nvPr>
        </p:nvSpPr>
        <p:spPr/>
        <p:txBody>
          <a:bodyPr/>
          <a:lstStyle/>
          <a:p>
            <a:fld id="{479C4F0F-DBCE-F74C-9B1A-B4233906B605}" type="slidenum">
              <a:rPr lang="en-GB" smtClean="0"/>
              <a:t>2</a:t>
            </a:fld>
            <a:endParaRPr lang="en-GB"/>
          </a:p>
        </p:txBody>
      </p:sp>
    </p:spTree>
    <p:extLst>
      <p:ext uri="{BB962C8B-B14F-4D97-AF65-F5344CB8AC3E}">
        <p14:creationId xmlns:p14="http://schemas.microsoft.com/office/powerpoint/2010/main" val="880893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T" sz="1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governance mechanism is based on </a:t>
            </a:r>
            <a:r>
              <a:rPr lang="en-IT" sz="1800" b="1"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integrated national energy and climate plans</a:t>
            </a:r>
            <a:r>
              <a:rPr lang="en-IT" sz="1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(NECPs) covering ten-year periods starting from 2021 to 2030</a:t>
            </a:r>
            <a:r>
              <a:rPr lang="en-US" sz="1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which are meant to </a:t>
            </a:r>
            <a:r>
              <a:rPr lang="en-IT" sz="1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establish a 10-year </a:t>
            </a:r>
            <a:r>
              <a:rPr lang="en-US" sz="1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plan for each MS</a:t>
            </a:r>
            <a:r>
              <a:rPr lang="en-IT" sz="1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for the period from 2021 to 2030</a:t>
            </a:r>
            <a:r>
              <a:rPr lang="en-US" sz="1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a:t>
            </a:r>
            <a:r>
              <a:rPr lang="en-IT" sz="1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 </a:t>
            </a:r>
            <a:r>
              <a:rPr lang="en-US" sz="1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collectively </a:t>
            </a:r>
            <a:r>
              <a:rPr lang="en-IT" sz="1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meet the EU’s energy and climate targets for 2030 </a:t>
            </a:r>
            <a:r>
              <a:rPr lang="en-US" sz="1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 on</a:t>
            </a:r>
            <a:r>
              <a:rPr lang="en-IT" sz="1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national long-term strategies, as well as integrated reporting, monitoring and data publication</a:t>
            </a:r>
            <a:r>
              <a:rPr lang="en-US" sz="1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to show MS’s ambition to 2050. </a:t>
            </a:r>
            <a:endParaRPr lang="en-IT" sz="1800" kern="100">
              <a:effectLst/>
              <a:latin typeface="Calibri" panose="020F0502020204030204" pitchFamily="34" charset="0"/>
              <a:ea typeface="Calibri" panose="020F0502020204030204" pitchFamily="34" charset="0"/>
              <a:cs typeface="Times New Roman" panose="02020603050405020304" pitchFamily="18" charset="0"/>
            </a:endParaRPr>
          </a:p>
          <a:p>
            <a:r>
              <a:rPr lang="en-IT" sz="1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national plans outline how the EU countries intend to address</a:t>
            </a:r>
            <a:endParaRPr lang="en-IT" sz="1800" kern="1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en-IT" sz="1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energy efficiency</a:t>
            </a:r>
            <a:endParaRPr lang="en-IT"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en-IT" sz="1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renewables</a:t>
            </a:r>
            <a:endParaRPr lang="en-IT"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en-IT" sz="1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greenhouse gas emissions reductions</a:t>
            </a:r>
            <a:endParaRPr lang="en-IT"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en-IT" sz="1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interconnections</a:t>
            </a:r>
            <a:endParaRPr lang="en-IT"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en-IT" sz="1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research and innovation</a:t>
            </a:r>
            <a:endParaRPr lang="en-IT"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a:p>
        </p:txBody>
      </p:sp>
      <p:sp>
        <p:nvSpPr>
          <p:cNvPr id="4" name="Slide Number Placeholder 3"/>
          <p:cNvSpPr>
            <a:spLocks noGrp="1"/>
          </p:cNvSpPr>
          <p:nvPr>
            <p:ph type="sldNum" sz="quarter" idx="5"/>
          </p:nvPr>
        </p:nvSpPr>
        <p:spPr/>
        <p:txBody>
          <a:bodyPr/>
          <a:lstStyle/>
          <a:p>
            <a:fld id="{479C4F0F-DBCE-F74C-9B1A-B4233906B605}" type="slidenum">
              <a:rPr lang="en-GB" smtClean="0"/>
              <a:t>3</a:t>
            </a:fld>
            <a:endParaRPr lang="en-GB"/>
          </a:p>
        </p:txBody>
      </p:sp>
    </p:spTree>
    <p:extLst>
      <p:ext uri="{BB962C8B-B14F-4D97-AF65-F5344CB8AC3E}">
        <p14:creationId xmlns:p14="http://schemas.microsoft.com/office/powerpoint/2010/main" val="629023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T" sz="1800">
                <a:solidFill>
                  <a:srgbClr val="000000"/>
                </a:solidFill>
                <a:effectLst/>
                <a:latin typeface="Calibri" panose="020F0502020204030204" pitchFamily="34" charset="0"/>
                <a:ea typeface="Times New Roman" panose="02020603050405020304" pitchFamily="18" charset="0"/>
              </a:rPr>
              <a:t>Member States had to submit their draft NECPs for the period 2021-2030 to the Commission by 31 December 2018. These were analysed by the Commission with an overall assessment and country-specific recommendations published in June 2019. Taking these recommendations into account, Member States were then required to submit their final NECPs by 31 December 2019.</a:t>
            </a:r>
            <a:endParaRPr lang="en-IT" sz="1800">
              <a:effectLst/>
              <a:latin typeface="Times New Roman" panose="02020603050405020304" pitchFamily="18" charset="0"/>
              <a:ea typeface="Times New Roman" panose="02020603050405020304" pitchFamily="18" charset="0"/>
            </a:endParaRPr>
          </a:p>
          <a:p>
            <a:pPr algn="l"/>
            <a:r>
              <a:rPr lang="en-IT" sz="1800">
                <a:solidFill>
                  <a:srgbClr val="000000"/>
                </a:solidFill>
                <a:effectLst/>
                <a:latin typeface="Calibri" panose="020F0502020204030204" pitchFamily="34" charset="0"/>
                <a:ea typeface="Times New Roman" panose="02020603050405020304" pitchFamily="18" charset="0"/>
              </a:rPr>
              <a:t>On 17 September 2020, the Commission published a detailed EU-wide assessment of the final NECPs. As a follow-up, and as part of the 2020 energy union report, the Commission published individual assessments of each of the national plans for further guidance.</a:t>
            </a:r>
            <a:endParaRPr lang="en-IT" sz="1800">
              <a:effectLst/>
              <a:latin typeface="Times New Roman" panose="02020603050405020304" pitchFamily="18" charset="0"/>
              <a:ea typeface="Times New Roman" panose="02020603050405020304" pitchFamily="18" charset="0"/>
            </a:endParaRPr>
          </a:p>
          <a:p>
            <a:pPr algn="l"/>
            <a:r>
              <a:rPr lang="en-IT" sz="1800">
                <a:solidFill>
                  <a:srgbClr val="000000"/>
                </a:solidFill>
                <a:effectLst/>
                <a:latin typeface="Calibri" panose="020F0502020204030204" pitchFamily="34" charset="0"/>
                <a:ea typeface="Times New Roman" panose="02020603050405020304" pitchFamily="18" charset="0"/>
              </a:rPr>
              <a:t>Each country must submit a progress report every 2 years, according to the structure, format, technical details and process set out in the Implementing Regulation. The Commission will, as part of the state of the energy union report, monitor the EU's progress as a whole towards achieving these targets.</a:t>
            </a:r>
            <a:endParaRPr lang="en-IT" sz="1800">
              <a:effectLst/>
              <a:latin typeface="Times New Roman" panose="02020603050405020304" pitchFamily="18" charset="0"/>
              <a:ea typeface="Times New Roman" panose="02020603050405020304" pitchFamily="18" charset="0"/>
            </a:endParaRPr>
          </a:p>
          <a:p>
            <a:r>
              <a:rPr lang="en-US" sz="1800">
                <a:solidFill>
                  <a:srgbClr val="000000"/>
                </a:solidFill>
                <a:effectLst/>
                <a:latin typeface="Calibri" panose="020F0502020204030204" pitchFamily="34" charset="0"/>
                <a:ea typeface="Times New Roman" panose="02020603050405020304" pitchFamily="18" charset="0"/>
              </a:rPr>
              <a:t>In order to </a:t>
            </a:r>
            <a:r>
              <a:rPr lang="en-IT" sz="1800">
                <a:solidFill>
                  <a:srgbClr val="000000"/>
                </a:solidFill>
                <a:effectLst/>
                <a:latin typeface="Calibri" panose="020F0502020204030204" pitchFamily="34" charset="0"/>
                <a:ea typeface="Times New Roman" panose="02020603050405020304" pitchFamily="18" charset="0"/>
              </a:rPr>
              <a:t>deliver together on the energy and climate objectives under the European Green Deal, the European Climate Law and the Fit for 55 package of proposals</a:t>
            </a:r>
            <a:r>
              <a:rPr lang="en-US" sz="1800">
                <a:solidFill>
                  <a:srgbClr val="000000"/>
                </a:solidFill>
                <a:effectLst/>
                <a:latin typeface="Calibri" panose="020F0502020204030204" pitchFamily="34" charset="0"/>
                <a:ea typeface="Times New Roman" panose="02020603050405020304" pitchFamily="18" charset="0"/>
              </a:rPr>
              <a:t>, which sets a </a:t>
            </a:r>
            <a:r>
              <a:rPr lang="en-IT" sz="1800">
                <a:solidFill>
                  <a:srgbClr val="000000"/>
                </a:solidFill>
                <a:effectLst/>
                <a:latin typeface="Calibri" panose="020F0502020204030204" pitchFamily="34" charset="0"/>
                <a:ea typeface="Times New Roman" panose="02020603050405020304" pitchFamily="18" charset="0"/>
              </a:rPr>
              <a:t>higher ambition on energy efficiency and renewable energy</a:t>
            </a:r>
            <a:r>
              <a:rPr lang="en-US" sz="1800">
                <a:solidFill>
                  <a:srgbClr val="000000"/>
                </a:solidFill>
                <a:effectLst/>
                <a:latin typeface="Calibri" panose="020F0502020204030204" pitchFamily="34" charset="0"/>
                <a:ea typeface="Times New Roman" panose="02020603050405020304" pitchFamily="18" charset="0"/>
              </a:rPr>
              <a:t>, b</a:t>
            </a:r>
            <a:r>
              <a:rPr lang="en-IT" sz="1800">
                <a:solidFill>
                  <a:srgbClr val="000000"/>
                </a:solidFill>
                <a:effectLst/>
                <a:latin typeface="Calibri" panose="020F0502020204030204" pitchFamily="34" charset="0"/>
                <a:ea typeface="Times New Roman" panose="02020603050405020304" pitchFamily="18" charset="0"/>
              </a:rPr>
              <a:t>y 30 June 2023, Member States will </a:t>
            </a:r>
            <a:r>
              <a:rPr lang="en-US" sz="1800">
                <a:solidFill>
                  <a:srgbClr val="000000"/>
                </a:solidFill>
                <a:effectLst/>
                <a:latin typeface="Calibri" panose="020F0502020204030204" pitchFamily="34" charset="0"/>
                <a:ea typeface="Times New Roman" panose="02020603050405020304" pitchFamily="18" charset="0"/>
              </a:rPr>
              <a:t>need to </a:t>
            </a:r>
            <a:r>
              <a:rPr lang="en-IT" sz="1800">
                <a:solidFill>
                  <a:srgbClr val="000000"/>
                </a:solidFill>
                <a:effectLst/>
                <a:latin typeface="Calibri" panose="020F0502020204030204" pitchFamily="34" charset="0"/>
                <a:ea typeface="Times New Roman" panose="02020603050405020304" pitchFamily="18" charset="0"/>
              </a:rPr>
              <a:t>submit to the Commission draft updated NECPs in line with article 14 of the Governance Regulation</a:t>
            </a:r>
            <a:r>
              <a:rPr lang="en-US" sz="1800">
                <a:solidFill>
                  <a:srgbClr val="000000"/>
                </a:solidFill>
                <a:effectLst/>
                <a:latin typeface="Calibri" panose="020F0502020204030204" pitchFamily="34" charset="0"/>
                <a:ea typeface="Times New Roman" panose="02020603050405020304" pitchFamily="18" charset="0"/>
              </a:rPr>
              <a:t>, and the final updated ones by 30 June 2024</a:t>
            </a:r>
            <a:r>
              <a:rPr lang="en-IT" sz="1800">
                <a:solidFill>
                  <a:srgbClr val="000000"/>
                </a:solidFill>
                <a:effectLst/>
                <a:latin typeface="Calibri" panose="020F0502020204030204" pitchFamily="34" charset="0"/>
                <a:ea typeface="Times New Roman" panose="02020603050405020304" pitchFamily="18" charset="0"/>
              </a:rPr>
              <a:t>. The Commission has published guidance to Member States on the process and scope of this update. </a:t>
            </a:r>
            <a:r>
              <a:rPr lang="en-US" sz="1800" err="1">
                <a:solidFill>
                  <a:srgbClr val="000000"/>
                </a:solidFill>
                <a:effectLst/>
                <a:latin typeface="Calibri" panose="020F0502020204030204" pitchFamily="34" charset="0"/>
                <a:ea typeface="Times New Roman" panose="02020603050405020304" pitchFamily="18" charset="0"/>
              </a:rPr>
              <a:t>NECPlatform</a:t>
            </a:r>
            <a:r>
              <a:rPr lang="en-US" sz="1800">
                <a:solidFill>
                  <a:srgbClr val="000000"/>
                </a:solidFill>
                <a:effectLst/>
                <a:latin typeface="Calibri" panose="020F0502020204030204" pitchFamily="34" charset="0"/>
                <a:ea typeface="Times New Roman" panose="02020603050405020304" pitchFamily="18" charset="0"/>
              </a:rPr>
              <a:t> is mentioned on them. </a:t>
            </a:r>
            <a:endParaRPr lang="en-IT" sz="1800">
              <a:effectLst/>
              <a:latin typeface="Times New Roman" panose="02020603050405020304" pitchFamily="18" charset="0"/>
              <a:ea typeface="Times New Roman" panose="02020603050405020304" pitchFamily="18" charset="0"/>
            </a:endParaRPr>
          </a:p>
          <a:p>
            <a:endParaRPr lang="en-GB"/>
          </a:p>
        </p:txBody>
      </p:sp>
      <p:sp>
        <p:nvSpPr>
          <p:cNvPr id="4" name="Slide Number Placeholder 3"/>
          <p:cNvSpPr>
            <a:spLocks noGrp="1"/>
          </p:cNvSpPr>
          <p:nvPr>
            <p:ph type="sldNum" sz="quarter" idx="5"/>
          </p:nvPr>
        </p:nvSpPr>
        <p:spPr/>
        <p:txBody>
          <a:bodyPr/>
          <a:lstStyle/>
          <a:p>
            <a:fld id="{479C4F0F-DBCE-F74C-9B1A-B4233906B605}" type="slidenum">
              <a:rPr lang="en-GB" smtClean="0"/>
              <a:t>4</a:t>
            </a:fld>
            <a:endParaRPr lang="en-GB"/>
          </a:p>
        </p:txBody>
      </p:sp>
    </p:spTree>
    <p:extLst>
      <p:ext uri="{BB962C8B-B14F-4D97-AF65-F5344CB8AC3E}">
        <p14:creationId xmlns:p14="http://schemas.microsoft.com/office/powerpoint/2010/main" val="1711170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T" sz="1800">
                <a:solidFill>
                  <a:srgbClr val="000000"/>
                </a:solidFill>
                <a:effectLst/>
                <a:latin typeface="Calibri" panose="020F0502020204030204" pitchFamily="34" charset="0"/>
                <a:ea typeface="Times New Roman" panose="02020603050405020304" pitchFamily="18" charset="0"/>
              </a:rPr>
              <a:t>To better develop and implement the plans, the Member States were required to consult citizens, businesses and regional authorities in the drafting and finalisation process.</a:t>
            </a:r>
            <a:r>
              <a:rPr lang="en-US" sz="1800">
                <a:solidFill>
                  <a:srgbClr val="000000"/>
                </a:solidFill>
                <a:effectLst/>
                <a:latin typeface="Calibri" panose="020F0502020204030204" pitchFamily="34" charset="0"/>
                <a:ea typeface="Times New Roman" panose="02020603050405020304" pitchFamily="18" charset="0"/>
              </a:rPr>
              <a:t> The whole transparency of the NECP process depends on this consulting process. </a:t>
            </a:r>
            <a:endParaRPr lang="en-IT" sz="1800">
              <a:effectLst/>
              <a:latin typeface="Times New Roman" panose="02020603050405020304" pitchFamily="18" charset="0"/>
              <a:ea typeface="Times New Roman" panose="02020603050405020304" pitchFamily="18" charset="0"/>
            </a:endParaRPr>
          </a:p>
          <a:p>
            <a:pPr algn="l"/>
            <a:r>
              <a:rPr lang="en-US" sz="1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This is specifically underlined in art. 11 of the afore mentioned regulations: </a:t>
            </a:r>
          </a:p>
          <a:p>
            <a:pPr algn="l"/>
            <a:endParaRPr lang="en-IT" sz="1800" kern="100">
              <a:effectLst/>
              <a:latin typeface="Calibri" panose="020F0502020204030204" pitchFamily="34" charset="0"/>
              <a:ea typeface="Calibri" panose="020F0502020204030204" pitchFamily="34" charset="0"/>
              <a:cs typeface="Times New Roman" panose="02020603050405020304" pitchFamily="18" charset="0"/>
            </a:endParaRPr>
          </a:p>
          <a:p>
            <a:pPr algn="ctr">
              <a:spcBef>
                <a:spcPts val="300"/>
              </a:spcBef>
              <a:spcAft>
                <a:spcPts val="600"/>
              </a:spcAft>
            </a:pPr>
            <a:r>
              <a:rPr lang="en-IT" sz="1800" b="1">
                <a:solidFill>
                  <a:srgbClr val="000000"/>
                </a:solidFill>
                <a:effectLst/>
                <a:latin typeface="Calibri" panose="020F0502020204030204" pitchFamily="34" charset="0"/>
                <a:ea typeface="Times New Roman" panose="02020603050405020304" pitchFamily="18" charset="0"/>
              </a:rPr>
              <a:t>Multilevel climate and energy dialogue</a:t>
            </a:r>
            <a:endParaRPr lang="en-IT" sz="1800">
              <a:effectLst/>
              <a:latin typeface="Times New Roman" panose="02020603050405020304" pitchFamily="18" charset="0"/>
              <a:ea typeface="Times New Roman" panose="02020603050405020304" pitchFamily="18" charset="0"/>
            </a:endParaRPr>
          </a:p>
          <a:p>
            <a:pPr algn="just">
              <a:spcBef>
                <a:spcPts val="600"/>
              </a:spcBef>
            </a:pPr>
            <a:r>
              <a:rPr lang="en-IT" sz="1800">
                <a:solidFill>
                  <a:srgbClr val="000000"/>
                </a:solidFill>
                <a:effectLst/>
                <a:latin typeface="Calibri" panose="020F0502020204030204" pitchFamily="34" charset="0"/>
                <a:ea typeface="Times New Roman" panose="02020603050405020304" pitchFamily="18" charset="0"/>
              </a:rPr>
              <a:t>Each Member State shall establish a multilevel climate and energy dialogue pursuant to national rules, in which local authorities, civil society organisations, business community, investors and other relevant stakeholders and the general public are able actively to engage and discuss the different scenarios envisaged for energy and climate policies, including for the long term, and review progress, unless it already has a structure which serves the same purpose. Integrated national energy and climate plans may be discussed within the framework of such a dialogue.</a:t>
            </a:r>
            <a:endParaRPr lang="en-IT" sz="180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79C4F0F-DBCE-F74C-9B1A-B4233906B605}" type="slidenum">
              <a:rPr lang="en-GB" smtClean="0"/>
              <a:t>5</a:t>
            </a:fld>
            <a:endParaRPr lang="en-GB"/>
          </a:p>
        </p:txBody>
      </p:sp>
    </p:spTree>
    <p:extLst>
      <p:ext uri="{BB962C8B-B14F-4D97-AF65-F5344CB8AC3E}">
        <p14:creationId xmlns:p14="http://schemas.microsoft.com/office/powerpoint/2010/main" val="1823551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However, in almost all EC’s assessment, the following sentence can be found (all MS present in this room except for France): XXX </a:t>
            </a:r>
            <a:r>
              <a:rPr lang="en-IT" sz="18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is also invited to better exploit the potential of the multilevel climate and energy dialogues to actively engage with regional and local authorities, social partners, civil society organisations, business community, investors and other relevant stakeholders and to discuss with them the different scenarios envisaged for its energy and climate policies</a:t>
            </a:r>
            <a:r>
              <a:rPr lang="en-US" sz="18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IT" sz="1800" kern="100">
              <a:effectLst/>
              <a:latin typeface="Calibri" panose="020F0502020204030204" pitchFamily="34" charset="0"/>
              <a:ea typeface="Calibri" panose="020F0502020204030204" pitchFamily="34" charset="0"/>
              <a:cs typeface="Times New Roman" panose="02020603050405020304" pitchFamily="18" charset="0"/>
            </a:endParaRPr>
          </a:p>
          <a:p>
            <a:r>
              <a:rPr lang="en-US" sz="18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To this regard, the guidance on how to update NECPs recites: </a:t>
            </a:r>
            <a:endParaRPr lang="en-IT" sz="1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IT" sz="1800" kern="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79C4F0F-DBCE-F74C-9B1A-B4233906B605}" type="slidenum">
              <a:rPr lang="en-GB" smtClean="0"/>
              <a:t>6</a:t>
            </a:fld>
            <a:endParaRPr lang="en-GB"/>
          </a:p>
        </p:txBody>
      </p:sp>
    </p:spTree>
    <p:extLst>
      <p:ext uri="{BB962C8B-B14F-4D97-AF65-F5344CB8AC3E}">
        <p14:creationId xmlns:p14="http://schemas.microsoft.com/office/powerpoint/2010/main" val="22125539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To this regard, the guidance on how to update NECPs recites: </a:t>
            </a:r>
            <a:endParaRPr lang="en-IT" sz="1800" kern="100">
              <a:effectLst/>
              <a:latin typeface="Calibri" panose="020F0502020204030204" pitchFamily="34" charset="0"/>
              <a:ea typeface="Calibri" panose="020F0502020204030204" pitchFamily="34" charset="0"/>
              <a:cs typeface="Times New Roman" panose="02020603050405020304" pitchFamily="18" charset="0"/>
            </a:endParaRPr>
          </a:p>
          <a:p>
            <a:r>
              <a:rPr lang="en-IT" sz="18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Under Article 11 of the Governance Regulation, Member States must establish a multilevel energy and climate dialogue. They must provide a platform to discuss with stakeholders the different scenarios envisaged for energy and climate policies and achieving the EU’s climate-neutrality objective set out in the Climate Law</a:t>
            </a:r>
            <a:r>
              <a:rPr lang="en-US" sz="1800" kern="100" baseline="30000">
                <a:solidFill>
                  <a:srgbClr val="000000"/>
                </a:solidFill>
                <a:effectLst/>
                <a:latin typeface="Calibri" panose="020F0502020204030204" pitchFamily="34" charset="0"/>
                <a:ea typeface="Calibri" panose="020F0502020204030204" pitchFamily="34" charset="0"/>
                <a:cs typeface="Calibri" panose="020F0502020204030204" pitchFamily="34" charset="0"/>
              </a:rPr>
              <a:t>75</a:t>
            </a:r>
            <a:r>
              <a:rPr lang="en-IT" sz="18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 Member States will report on the progress in establishing this dialogue in the NECPRs. For public consultations, Member States are encouraged to strengthen the multilevel dialogue and work with regional and local individuals and groups who can bring forward concrete measures. They should also explore synergies with existing forums, such as the EU Covenant of Mayors. Member States also need to ensure full and timely consultation and involvement of social partners, in accordance with the relevant national rules and practices. Social dialogue and a whole-of-society approach are key for developing and implementing effective energy and climate policies in line with the principles of the European Pillar of Social Rights.</a:t>
            </a:r>
          </a:p>
          <a:p>
            <a:endParaRPr lang="en-IT" sz="1800" kern="100">
              <a:effectLst/>
              <a:latin typeface="Calibri" panose="020F0502020204030204" pitchFamily="34" charset="0"/>
              <a:ea typeface="Calibri" panose="020F0502020204030204" pitchFamily="34" charset="0"/>
              <a:cs typeface="Times New Roman" panose="02020603050405020304" pitchFamily="18" charset="0"/>
            </a:endParaRPr>
          </a:p>
          <a:p>
            <a:r>
              <a:rPr lang="en-US" sz="1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Note 75 </a:t>
            </a:r>
            <a:r>
              <a:rPr lang="en-IT" sz="1800" kern="100">
                <a:solidFill>
                  <a:srgbClr val="000000"/>
                </a:solidFill>
                <a:effectLst/>
                <a:latin typeface="Calibri" panose="020F0502020204030204" pitchFamily="34" charset="0"/>
                <a:ea typeface="Calibri" panose="020F0502020204030204" pitchFamily="34" charset="0"/>
                <a:cs typeface="Calibri" panose="020F0502020204030204" pitchFamily="34" charset="0"/>
              </a:rPr>
              <a:t>The NECPlatform project funded under the LIFE Program aims at supporting six EU Member States (Bulgaria, Croatia, France, Italy, Portugal and Romania) in setting-up and managing permanent multi-level Climate and Energy Dialogue (CED) Platforms, helping them comply with Article 11 of the Governance Regulation by fostering vertical and horizontal integration of energy and climate policies, more info: Funding &amp; tenders (europa.eu).</a:t>
            </a:r>
            <a:endParaRPr lang="en-IT" sz="1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IT" sz="1800" kern="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79C4F0F-DBCE-F74C-9B1A-B4233906B605}" type="slidenum">
              <a:rPr lang="en-GB" smtClean="0"/>
              <a:t>7</a:t>
            </a:fld>
            <a:endParaRPr lang="en-GB"/>
          </a:p>
        </p:txBody>
      </p:sp>
    </p:spTree>
    <p:extLst>
      <p:ext uri="{BB962C8B-B14F-4D97-AF65-F5344CB8AC3E}">
        <p14:creationId xmlns:p14="http://schemas.microsoft.com/office/powerpoint/2010/main" val="10586169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energy-cities.eu/project/life-necplatform" TargetMode="External"/><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emf"/><Relationship Id="rId1" Type="http://schemas.openxmlformats.org/officeDocument/2006/relationships/slideMaster" Target="../slideMasters/slideMaster1.xml"/><Relationship Id="rId4" Type="http://schemas.openxmlformats.org/officeDocument/2006/relationships/hyperlink" Target="http://www.energy-cities.eu/project/life-necplatform"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hyperlink" Target="http://www.energy-cities.eu/project/life-necplatform"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hyperlink" Target="http://www.energy-cities.eu/project/life-necplatform" TargetMode="Externa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hyperlink" Target="http://www.energy-cities.eu/project/life-necplatform" TargetMode="External"/><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ont_Cover_V1">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41E1CD9-B4F5-C61C-D438-D5ACD45D3816}"/>
              </a:ext>
            </a:extLst>
          </p:cNvPr>
          <p:cNvSpPr/>
          <p:nvPr userDrawn="1"/>
        </p:nvSpPr>
        <p:spPr>
          <a:xfrm>
            <a:off x="0" y="0"/>
            <a:ext cx="12192000" cy="6858000"/>
          </a:xfrm>
          <a:prstGeom prst="rect">
            <a:avLst/>
          </a:prstGeom>
          <a:solidFill>
            <a:schemeClr val="tx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RO"/>
          </a:p>
        </p:txBody>
      </p:sp>
      <p:pic>
        <p:nvPicPr>
          <p:cNvPr id="8" name="Picture 7">
            <a:extLst>
              <a:ext uri="{FF2B5EF4-FFF2-40B4-BE49-F238E27FC236}">
                <a16:creationId xmlns:a16="http://schemas.microsoft.com/office/drawing/2014/main" id="{CE89DE2D-22AB-4B9E-DCF2-DE2AECD7C5D6}"/>
              </a:ext>
            </a:extLst>
          </p:cNvPr>
          <p:cNvPicPr>
            <a:picLocks noChangeAspect="1"/>
          </p:cNvPicPr>
          <p:nvPr userDrawn="1"/>
        </p:nvPicPr>
        <p:blipFill>
          <a:blip r:embed="rId2"/>
          <a:stretch>
            <a:fillRect/>
          </a:stretch>
        </p:blipFill>
        <p:spPr>
          <a:xfrm>
            <a:off x="600548" y="770376"/>
            <a:ext cx="3821728" cy="508091"/>
          </a:xfrm>
          <a:prstGeom prst="rect">
            <a:avLst/>
          </a:prstGeom>
        </p:spPr>
      </p:pic>
      <p:sp>
        <p:nvSpPr>
          <p:cNvPr id="14" name="TextBox 13">
            <a:extLst>
              <a:ext uri="{FF2B5EF4-FFF2-40B4-BE49-F238E27FC236}">
                <a16:creationId xmlns:a16="http://schemas.microsoft.com/office/drawing/2014/main" id="{B133FE74-E07A-F117-A89D-677D8D012F0D}"/>
              </a:ext>
            </a:extLst>
          </p:cNvPr>
          <p:cNvSpPr txBox="1"/>
          <p:nvPr userDrawn="1"/>
        </p:nvSpPr>
        <p:spPr>
          <a:xfrm>
            <a:off x="600548" y="5920840"/>
            <a:ext cx="4711226" cy="246221"/>
          </a:xfrm>
          <a:prstGeom prst="rect">
            <a:avLst/>
          </a:prstGeom>
          <a:noFill/>
        </p:spPr>
        <p:txBody>
          <a:bodyPr wrap="none" lIns="0" tIns="0" rIns="0" bIns="0">
            <a:spAutoFit/>
          </a:bodyPr>
          <a:lstStyle/>
          <a:p>
            <a:pPr>
              <a:spcBef>
                <a:spcPts val="200"/>
              </a:spcBef>
            </a:pPr>
            <a:r>
              <a:rPr lang="en-US" sz="1600" b="1" i="0">
                <a:solidFill>
                  <a:schemeClr val="bg1"/>
                </a:solidFill>
                <a:effectLst/>
                <a:latin typeface="Quicksand SemiBold" pitchFamily="2" charset="77"/>
                <a:hlinkClick r:id="rId3">
                  <a:extLst>
                    <a:ext uri="{A12FA001-AC4F-418D-AE19-62706E023703}">
                      <ahyp:hlinkClr xmlns:ahyp="http://schemas.microsoft.com/office/drawing/2018/hyperlinkcolor" val="tx"/>
                    </a:ext>
                  </a:extLst>
                </a:hlinkClick>
              </a:rPr>
              <a:t>www.energy-cities.eu/project/life-necplatform</a:t>
            </a:r>
            <a:endParaRPr lang="en-RO" sz="1600" b="1" i="0">
              <a:solidFill>
                <a:schemeClr val="bg1"/>
              </a:solidFill>
              <a:effectLst/>
              <a:latin typeface="Quicksand SemiBold" pitchFamily="2" charset="77"/>
              <a:ea typeface="Times New Roman" panose="02020603050405020304" pitchFamily="18" charset="0"/>
              <a:cs typeface="Times New Roman" panose="02020603050405020304" pitchFamily="18" charset="0"/>
            </a:endParaRPr>
          </a:p>
        </p:txBody>
      </p:sp>
      <p:pic>
        <p:nvPicPr>
          <p:cNvPr id="16" name="Picture 15">
            <a:extLst>
              <a:ext uri="{FF2B5EF4-FFF2-40B4-BE49-F238E27FC236}">
                <a16:creationId xmlns:a16="http://schemas.microsoft.com/office/drawing/2014/main" id="{344FD5D4-5B1A-1D45-FA59-D48F08FC5BB7}"/>
              </a:ext>
            </a:extLst>
          </p:cNvPr>
          <p:cNvPicPr>
            <a:picLocks noChangeAspect="1"/>
          </p:cNvPicPr>
          <p:nvPr userDrawn="1"/>
        </p:nvPicPr>
        <p:blipFill>
          <a:blip r:embed="rId4"/>
          <a:stretch>
            <a:fillRect/>
          </a:stretch>
        </p:blipFill>
        <p:spPr>
          <a:xfrm>
            <a:off x="5542334" y="256640"/>
            <a:ext cx="7696200" cy="5664200"/>
          </a:xfrm>
          <a:prstGeom prst="rect">
            <a:avLst/>
          </a:prstGeom>
        </p:spPr>
      </p:pic>
      <p:sp>
        <p:nvSpPr>
          <p:cNvPr id="18" name="Title 1">
            <a:extLst>
              <a:ext uri="{FF2B5EF4-FFF2-40B4-BE49-F238E27FC236}">
                <a16:creationId xmlns:a16="http://schemas.microsoft.com/office/drawing/2014/main" id="{A27BCBFC-6175-6266-DCE2-2874F6302B17}"/>
              </a:ext>
            </a:extLst>
          </p:cNvPr>
          <p:cNvSpPr>
            <a:spLocks noGrp="1"/>
          </p:cNvSpPr>
          <p:nvPr>
            <p:ph type="title" hasCustomPrompt="1"/>
          </p:nvPr>
        </p:nvSpPr>
        <p:spPr>
          <a:xfrm>
            <a:off x="621135" y="2340649"/>
            <a:ext cx="6363865" cy="2518009"/>
          </a:xfrm>
          <a:prstGeom prst="rect">
            <a:avLst/>
          </a:prstGeom>
        </p:spPr>
        <p:txBody>
          <a:bodyPr lIns="0" tIns="0" rIns="0" bIns="0" anchor="t" anchorCtr="0">
            <a:normAutofit/>
          </a:bodyPr>
          <a:lstStyle>
            <a:lvl1pPr>
              <a:defRPr sz="4000" b="1" i="0">
                <a:solidFill>
                  <a:schemeClr val="bg1"/>
                </a:solidFill>
                <a:latin typeface="Quicksand SemiBold" pitchFamily="2" charset="77"/>
              </a:defRPr>
            </a:lvl1pPr>
          </a:lstStyle>
          <a:p>
            <a:r>
              <a:rPr lang="en-GB"/>
              <a:t>Lorem ipsum </a:t>
            </a:r>
            <a:r>
              <a:rPr lang="en-GB" err="1"/>
              <a:t>dolor</a:t>
            </a:r>
            <a:r>
              <a:rPr lang="en-GB"/>
              <a:t> sit </a:t>
            </a:r>
            <a:r>
              <a:rPr lang="en-GB" err="1"/>
              <a:t>amet</a:t>
            </a:r>
            <a:r>
              <a:rPr lang="en-GB"/>
              <a:t>, </a:t>
            </a:r>
            <a:r>
              <a:rPr lang="en-GB" err="1"/>
              <a:t>consectetur</a:t>
            </a:r>
            <a:r>
              <a:rPr lang="en-GB"/>
              <a:t> </a:t>
            </a:r>
            <a:r>
              <a:rPr lang="en-GB" err="1"/>
              <a:t>adipiscing</a:t>
            </a:r>
            <a:r>
              <a:rPr lang="en-GB"/>
              <a:t> </a:t>
            </a:r>
            <a:r>
              <a:rPr lang="en-GB" err="1"/>
              <a:t>elit</a:t>
            </a:r>
            <a:r>
              <a:rPr lang="en-GB"/>
              <a:t>. </a:t>
            </a:r>
            <a:r>
              <a:rPr lang="en-GB" err="1"/>
              <a:t>Suspendisse</a:t>
            </a:r>
            <a:r>
              <a:rPr lang="en-GB"/>
              <a:t> </a:t>
            </a:r>
            <a:r>
              <a:rPr lang="en-GB" err="1"/>
              <a:t>ultrices</a:t>
            </a:r>
            <a:endParaRPr lang="en-RO"/>
          </a:p>
        </p:txBody>
      </p:sp>
    </p:spTree>
    <p:extLst>
      <p:ext uri="{BB962C8B-B14F-4D97-AF65-F5344CB8AC3E}">
        <p14:creationId xmlns:p14="http://schemas.microsoft.com/office/powerpoint/2010/main" val="3029116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Front_Cover_V1">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41E1CD9-B4F5-C61C-D438-D5ACD45D3816}"/>
              </a:ext>
            </a:extLst>
          </p:cNvPr>
          <p:cNvSpPr/>
          <p:nvPr userDrawn="1"/>
        </p:nvSpPr>
        <p:spPr>
          <a:xfrm>
            <a:off x="0" y="0"/>
            <a:ext cx="12192000" cy="6858000"/>
          </a:xfrm>
          <a:prstGeom prst="rect">
            <a:avLst/>
          </a:prstGeom>
          <a:solidFill>
            <a:schemeClr val="tx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RO"/>
          </a:p>
        </p:txBody>
      </p:sp>
      <p:pic>
        <p:nvPicPr>
          <p:cNvPr id="9" name="Picture 8">
            <a:extLst>
              <a:ext uri="{FF2B5EF4-FFF2-40B4-BE49-F238E27FC236}">
                <a16:creationId xmlns:a16="http://schemas.microsoft.com/office/drawing/2014/main" id="{61C4B5FE-6F09-6F03-6369-593488F36A6F}"/>
              </a:ext>
            </a:extLst>
          </p:cNvPr>
          <p:cNvPicPr>
            <a:picLocks noChangeAspect="1"/>
          </p:cNvPicPr>
          <p:nvPr userDrawn="1"/>
        </p:nvPicPr>
        <p:blipFill>
          <a:blip r:embed="rId2"/>
          <a:stretch>
            <a:fillRect/>
          </a:stretch>
        </p:blipFill>
        <p:spPr>
          <a:xfrm>
            <a:off x="2577737" y="165463"/>
            <a:ext cx="9232319" cy="8401898"/>
          </a:xfrm>
          <a:prstGeom prst="rect">
            <a:avLst/>
          </a:prstGeom>
        </p:spPr>
      </p:pic>
      <p:pic>
        <p:nvPicPr>
          <p:cNvPr id="8" name="Picture 7">
            <a:extLst>
              <a:ext uri="{FF2B5EF4-FFF2-40B4-BE49-F238E27FC236}">
                <a16:creationId xmlns:a16="http://schemas.microsoft.com/office/drawing/2014/main" id="{CE89DE2D-22AB-4B9E-DCF2-DE2AECD7C5D6}"/>
              </a:ext>
            </a:extLst>
          </p:cNvPr>
          <p:cNvPicPr>
            <a:picLocks noChangeAspect="1"/>
          </p:cNvPicPr>
          <p:nvPr userDrawn="1"/>
        </p:nvPicPr>
        <p:blipFill>
          <a:blip r:embed="rId3"/>
          <a:stretch>
            <a:fillRect/>
          </a:stretch>
        </p:blipFill>
        <p:spPr>
          <a:xfrm>
            <a:off x="713759" y="1021231"/>
            <a:ext cx="3821728" cy="508091"/>
          </a:xfrm>
          <a:prstGeom prst="rect">
            <a:avLst/>
          </a:prstGeom>
        </p:spPr>
      </p:pic>
      <p:sp>
        <p:nvSpPr>
          <p:cNvPr id="6" name="Title 1">
            <a:extLst>
              <a:ext uri="{FF2B5EF4-FFF2-40B4-BE49-F238E27FC236}">
                <a16:creationId xmlns:a16="http://schemas.microsoft.com/office/drawing/2014/main" id="{560FC899-FCF1-C811-EE5C-9871978081A0}"/>
              </a:ext>
            </a:extLst>
          </p:cNvPr>
          <p:cNvSpPr>
            <a:spLocks noGrp="1"/>
          </p:cNvSpPr>
          <p:nvPr>
            <p:ph type="title"/>
          </p:nvPr>
        </p:nvSpPr>
        <p:spPr>
          <a:xfrm>
            <a:off x="6920935" y="1082191"/>
            <a:ext cx="4086700" cy="1595362"/>
          </a:xfrm>
          <a:prstGeom prst="rect">
            <a:avLst/>
          </a:prstGeom>
        </p:spPr>
        <p:txBody>
          <a:bodyPr lIns="0" tIns="0" rIns="0" bIns="0"/>
          <a:lstStyle>
            <a:lvl1pPr>
              <a:defRPr sz="3600" b="1" i="0">
                <a:solidFill>
                  <a:schemeClr val="bg1"/>
                </a:solidFill>
                <a:latin typeface="Quicksand SemiBold" pitchFamily="2" charset="77"/>
              </a:defRPr>
            </a:lvl1pPr>
          </a:lstStyle>
          <a:p>
            <a:r>
              <a:rPr lang="en-GB"/>
              <a:t>Click to edit Master title style</a:t>
            </a:r>
            <a:endParaRPr lang="en-RO"/>
          </a:p>
        </p:txBody>
      </p:sp>
      <p:sp>
        <p:nvSpPr>
          <p:cNvPr id="11" name="Content Placeholder 2">
            <a:extLst>
              <a:ext uri="{FF2B5EF4-FFF2-40B4-BE49-F238E27FC236}">
                <a16:creationId xmlns:a16="http://schemas.microsoft.com/office/drawing/2014/main" id="{E689DEB8-91B4-48DE-E15E-69BD881476CB}"/>
              </a:ext>
            </a:extLst>
          </p:cNvPr>
          <p:cNvSpPr>
            <a:spLocks noGrp="1"/>
          </p:cNvSpPr>
          <p:nvPr>
            <p:ph sz="half" idx="1"/>
          </p:nvPr>
        </p:nvSpPr>
        <p:spPr>
          <a:xfrm>
            <a:off x="5627962" y="5946356"/>
            <a:ext cx="3810616" cy="488014"/>
          </a:xfrm>
          <a:prstGeom prst="rect">
            <a:avLst/>
          </a:prstGeom>
        </p:spPr>
        <p:txBody>
          <a:bodyPr lIns="0" tIns="0" rIns="0" bIns="0"/>
          <a:lstStyle>
            <a:lvl1pPr marL="0" indent="0">
              <a:buNone/>
              <a:defRPr sz="160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GB"/>
              <a:t>Click to edit Master text styles</a:t>
            </a:r>
          </a:p>
        </p:txBody>
      </p:sp>
      <p:sp>
        <p:nvSpPr>
          <p:cNvPr id="4" name="TextBox 3">
            <a:extLst>
              <a:ext uri="{FF2B5EF4-FFF2-40B4-BE49-F238E27FC236}">
                <a16:creationId xmlns:a16="http://schemas.microsoft.com/office/drawing/2014/main" id="{B9C7728E-8C2B-727F-8D12-E2EA7C9CCB8A}"/>
              </a:ext>
            </a:extLst>
          </p:cNvPr>
          <p:cNvSpPr txBox="1"/>
          <p:nvPr userDrawn="1"/>
        </p:nvSpPr>
        <p:spPr>
          <a:xfrm>
            <a:off x="600548" y="5920840"/>
            <a:ext cx="4711226" cy="246221"/>
          </a:xfrm>
          <a:prstGeom prst="rect">
            <a:avLst/>
          </a:prstGeom>
          <a:noFill/>
        </p:spPr>
        <p:txBody>
          <a:bodyPr wrap="none" lIns="0" tIns="0" rIns="0" bIns="0">
            <a:spAutoFit/>
          </a:bodyPr>
          <a:lstStyle/>
          <a:p>
            <a:pPr>
              <a:spcBef>
                <a:spcPts val="200"/>
              </a:spcBef>
            </a:pPr>
            <a:r>
              <a:rPr lang="en-US" sz="1600" b="1" i="0">
                <a:solidFill>
                  <a:schemeClr val="bg1"/>
                </a:solidFill>
                <a:effectLst/>
                <a:latin typeface="Quicksand SemiBold" pitchFamily="2" charset="77"/>
                <a:hlinkClick r:id="rId4">
                  <a:extLst>
                    <a:ext uri="{A12FA001-AC4F-418D-AE19-62706E023703}">
                      <ahyp:hlinkClr xmlns:ahyp="http://schemas.microsoft.com/office/drawing/2018/hyperlinkcolor" val="tx"/>
                    </a:ext>
                  </a:extLst>
                </a:hlinkClick>
              </a:rPr>
              <a:t>www.energy-cities.eu/project/life-necplatform</a:t>
            </a:r>
            <a:endParaRPr lang="en-RO" sz="1600" b="1" i="0">
              <a:solidFill>
                <a:schemeClr val="bg1"/>
              </a:solidFill>
              <a:effectLst/>
              <a:latin typeface="Quicksand SemiBold" pitchFamily="2" charset="77"/>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798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ront_Cover_V2">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41E1CD9-B4F5-C61C-D438-D5ACD45D3816}"/>
              </a:ext>
            </a:extLst>
          </p:cNvPr>
          <p:cNvSpPr/>
          <p:nvPr userDrawn="1"/>
        </p:nvSpPr>
        <p:spPr>
          <a:xfrm>
            <a:off x="0" y="0"/>
            <a:ext cx="12192000" cy="6858000"/>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RO">
              <a:solidFill>
                <a:schemeClr val="accent3"/>
              </a:solidFill>
            </a:endParaRPr>
          </a:p>
        </p:txBody>
      </p:sp>
      <p:pic>
        <p:nvPicPr>
          <p:cNvPr id="16" name="Picture 15">
            <a:extLst>
              <a:ext uri="{FF2B5EF4-FFF2-40B4-BE49-F238E27FC236}">
                <a16:creationId xmlns:a16="http://schemas.microsoft.com/office/drawing/2014/main" id="{344FD5D4-5B1A-1D45-FA59-D48F08FC5BB7}"/>
              </a:ext>
            </a:extLst>
          </p:cNvPr>
          <p:cNvPicPr>
            <a:picLocks noChangeAspect="1"/>
          </p:cNvPicPr>
          <p:nvPr userDrawn="1"/>
        </p:nvPicPr>
        <p:blipFill>
          <a:blip r:embed="rId2"/>
          <a:stretch>
            <a:fillRect/>
          </a:stretch>
        </p:blipFill>
        <p:spPr>
          <a:xfrm>
            <a:off x="5542334" y="256640"/>
            <a:ext cx="7696200" cy="5664200"/>
          </a:xfrm>
          <a:prstGeom prst="rect">
            <a:avLst/>
          </a:prstGeom>
        </p:spPr>
      </p:pic>
      <p:sp>
        <p:nvSpPr>
          <p:cNvPr id="18" name="Title 1">
            <a:extLst>
              <a:ext uri="{FF2B5EF4-FFF2-40B4-BE49-F238E27FC236}">
                <a16:creationId xmlns:a16="http://schemas.microsoft.com/office/drawing/2014/main" id="{A27BCBFC-6175-6266-DCE2-2874F6302B17}"/>
              </a:ext>
            </a:extLst>
          </p:cNvPr>
          <p:cNvSpPr>
            <a:spLocks noGrp="1"/>
          </p:cNvSpPr>
          <p:nvPr>
            <p:ph type="title" hasCustomPrompt="1"/>
          </p:nvPr>
        </p:nvSpPr>
        <p:spPr>
          <a:xfrm>
            <a:off x="621135" y="2340649"/>
            <a:ext cx="6363865" cy="2518009"/>
          </a:xfrm>
          <a:prstGeom prst="rect">
            <a:avLst/>
          </a:prstGeom>
        </p:spPr>
        <p:txBody>
          <a:bodyPr lIns="0" tIns="0" rIns="0" bIns="0" anchor="t" anchorCtr="0">
            <a:normAutofit/>
          </a:bodyPr>
          <a:lstStyle>
            <a:lvl1pPr>
              <a:defRPr sz="4000" b="1" i="0">
                <a:solidFill>
                  <a:schemeClr val="tx1"/>
                </a:solidFill>
                <a:latin typeface="Quicksand SemiBold" pitchFamily="2" charset="77"/>
              </a:defRPr>
            </a:lvl1pPr>
          </a:lstStyle>
          <a:p>
            <a:r>
              <a:rPr lang="en-GB"/>
              <a:t>Lorem ipsum </a:t>
            </a:r>
            <a:r>
              <a:rPr lang="en-GB" err="1"/>
              <a:t>dolor</a:t>
            </a:r>
            <a:r>
              <a:rPr lang="en-GB"/>
              <a:t> sit </a:t>
            </a:r>
            <a:r>
              <a:rPr lang="en-GB" err="1"/>
              <a:t>amet</a:t>
            </a:r>
            <a:r>
              <a:rPr lang="en-GB"/>
              <a:t>, </a:t>
            </a:r>
            <a:r>
              <a:rPr lang="en-GB" err="1"/>
              <a:t>consectetur</a:t>
            </a:r>
            <a:r>
              <a:rPr lang="en-GB"/>
              <a:t> </a:t>
            </a:r>
            <a:r>
              <a:rPr lang="en-GB" err="1"/>
              <a:t>adipiscing</a:t>
            </a:r>
            <a:r>
              <a:rPr lang="en-GB"/>
              <a:t> </a:t>
            </a:r>
            <a:r>
              <a:rPr lang="en-GB" err="1"/>
              <a:t>elit</a:t>
            </a:r>
            <a:r>
              <a:rPr lang="en-GB"/>
              <a:t>. </a:t>
            </a:r>
            <a:r>
              <a:rPr lang="en-GB" err="1"/>
              <a:t>Suspendisse</a:t>
            </a:r>
            <a:r>
              <a:rPr lang="en-GB"/>
              <a:t> </a:t>
            </a:r>
            <a:r>
              <a:rPr lang="en-GB" err="1"/>
              <a:t>ultrices</a:t>
            </a:r>
            <a:endParaRPr lang="en-RO"/>
          </a:p>
        </p:txBody>
      </p:sp>
      <p:pic>
        <p:nvPicPr>
          <p:cNvPr id="5" name="Picture 4">
            <a:extLst>
              <a:ext uri="{FF2B5EF4-FFF2-40B4-BE49-F238E27FC236}">
                <a16:creationId xmlns:a16="http://schemas.microsoft.com/office/drawing/2014/main" id="{2D0FE511-DFC0-6E33-09FC-6C07AE0B51D7}"/>
              </a:ext>
            </a:extLst>
          </p:cNvPr>
          <p:cNvPicPr>
            <a:picLocks noChangeAspect="1"/>
          </p:cNvPicPr>
          <p:nvPr userDrawn="1"/>
        </p:nvPicPr>
        <p:blipFill>
          <a:blip r:embed="rId3"/>
          <a:stretch>
            <a:fillRect/>
          </a:stretch>
        </p:blipFill>
        <p:spPr>
          <a:xfrm>
            <a:off x="621135" y="770377"/>
            <a:ext cx="3821720" cy="508090"/>
          </a:xfrm>
          <a:prstGeom prst="rect">
            <a:avLst/>
          </a:prstGeom>
        </p:spPr>
      </p:pic>
      <p:sp>
        <p:nvSpPr>
          <p:cNvPr id="2" name="TextBox 1">
            <a:extLst>
              <a:ext uri="{FF2B5EF4-FFF2-40B4-BE49-F238E27FC236}">
                <a16:creationId xmlns:a16="http://schemas.microsoft.com/office/drawing/2014/main" id="{7AFA7ABE-5963-010D-6BF8-E5032886D3CB}"/>
              </a:ext>
            </a:extLst>
          </p:cNvPr>
          <p:cNvSpPr txBox="1"/>
          <p:nvPr userDrawn="1"/>
        </p:nvSpPr>
        <p:spPr>
          <a:xfrm>
            <a:off x="600548" y="5920840"/>
            <a:ext cx="4711226" cy="246221"/>
          </a:xfrm>
          <a:prstGeom prst="rect">
            <a:avLst/>
          </a:prstGeom>
          <a:noFill/>
        </p:spPr>
        <p:txBody>
          <a:bodyPr wrap="none" lIns="0" tIns="0" rIns="0" bIns="0">
            <a:spAutoFit/>
          </a:bodyPr>
          <a:lstStyle/>
          <a:p>
            <a:pPr>
              <a:spcBef>
                <a:spcPts val="200"/>
              </a:spcBef>
            </a:pPr>
            <a:r>
              <a:rPr lang="en-US" sz="1600" b="1" i="0">
                <a:solidFill>
                  <a:schemeClr val="tx1"/>
                </a:solidFill>
                <a:effectLst/>
                <a:latin typeface="Quicksand SemiBold" pitchFamily="2" charset="77"/>
                <a:hlinkClick r:id="rId4">
                  <a:extLst>
                    <a:ext uri="{A12FA001-AC4F-418D-AE19-62706E023703}">
                      <ahyp:hlinkClr xmlns:ahyp="http://schemas.microsoft.com/office/drawing/2018/hyperlinkcolor" val="tx"/>
                    </a:ext>
                  </a:extLst>
                </a:hlinkClick>
              </a:rPr>
              <a:t>www.energy-cities.eu/project/life-necplatform</a:t>
            </a:r>
            <a:endParaRPr lang="en-RO" sz="1600" b="1" i="0">
              <a:solidFill>
                <a:schemeClr val="tx1"/>
              </a:solidFill>
              <a:effectLst/>
              <a:latin typeface="Quicksand SemiBold" pitchFamily="2" charset="77"/>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4897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ront_Cover_V3">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41E1CD9-B4F5-C61C-D438-D5ACD45D3816}"/>
              </a:ext>
            </a:extLst>
          </p:cNvPr>
          <p:cNvSpPr/>
          <p:nvPr userDrawn="1"/>
        </p:nvSpPr>
        <p:spPr>
          <a:xfrm>
            <a:off x="0" y="0"/>
            <a:ext cx="12192000" cy="6858000"/>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RO">
              <a:solidFill>
                <a:schemeClr val="accent3"/>
              </a:solidFill>
            </a:endParaRPr>
          </a:p>
        </p:txBody>
      </p:sp>
      <p:pic>
        <p:nvPicPr>
          <p:cNvPr id="16" name="Picture 15">
            <a:extLst>
              <a:ext uri="{FF2B5EF4-FFF2-40B4-BE49-F238E27FC236}">
                <a16:creationId xmlns:a16="http://schemas.microsoft.com/office/drawing/2014/main" id="{344FD5D4-5B1A-1D45-FA59-D48F08FC5BB7}"/>
              </a:ext>
            </a:extLst>
          </p:cNvPr>
          <p:cNvPicPr>
            <a:picLocks noChangeAspect="1"/>
          </p:cNvPicPr>
          <p:nvPr userDrawn="1"/>
        </p:nvPicPr>
        <p:blipFill>
          <a:blip r:embed="rId2"/>
          <a:stretch>
            <a:fillRect/>
          </a:stretch>
        </p:blipFill>
        <p:spPr>
          <a:xfrm>
            <a:off x="5542334" y="256640"/>
            <a:ext cx="7696200" cy="5664200"/>
          </a:xfrm>
          <a:prstGeom prst="rect">
            <a:avLst/>
          </a:prstGeom>
        </p:spPr>
      </p:pic>
      <p:sp>
        <p:nvSpPr>
          <p:cNvPr id="18" name="Title 1">
            <a:extLst>
              <a:ext uri="{FF2B5EF4-FFF2-40B4-BE49-F238E27FC236}">
                <a16:creationId xmlns:a16="http://schemas.microsoft.com/office/drawing/2014/main" id="{A27BCBFC-6175-6266-DCE2-2874F6302B17}"/>
              </a:ext>
            </a:extLst>
          </p:cNvPr>
          <p:cNvSpPr>
            <a:spLocks noGrp="1"/>
          </p:cNvSpPr>
          <p:nvPr>
            <p:ph type="title" hasCustomPrompt="1"/>
          </p:nvPr>
        </p:nvSpPr>
        <p:spPr>
          <a:xfrm>
            <a:off x="621135" y="2340649"/>
            <a:ext cx="6363865" cy="2518009"/>
          </a:xfrm>
          <a:prstGeom prst="rect">
            <a:avLst/>
          </a:prstGeom>
        </p:spPr>
        <p:txBody>
          <a:bodyPr lIns="0" tIns="0" rIns="0" bIns="0" anchor="t" anchorCtr="0">
            <a:normAutofit/>
          </a:bodyPr>
          <a:lstStyle>
            <a:lvl1pPr>
              <a:defRPr sz="4000" b="1" i="0">
                <a:solidFill>
                  <a:schemeClr val="tx1"/>
                </a:solidFill>
                <a:latin typeface="Quicksand SemiBold" pitchFamily="2" charset="77"/>
              </a:defRPr>
            </a:lvl1pPr>
          </a:lstStyle>
          <a:p>
            <a:r>
              <a:rPr lang="en-GB"/>
              <a:t>Lorem ipsum </a:t>
            </a:r>
            <a:r>
              <a:rPr lang="en-GB" err="1"/>
              <a:t>dolor</a:t>
            </a:r>
            <a:r>
              <a:rPr lang="en-GB"/>
              <a:t> sit </a:t>
            </a:r>
            <a:r>
              <a:rPr lang="en-GB" err="1"/>
              <a:t>amet</a:t>
            </a:r>
            <a:r>
              <a:rPr lang="en-GB"/>
              <a:t>, </a:t>
            </a:r>
            <a:r>
              <a:rPr lang="en-GB" err="1"/>
              <a:t>consectetur</a:t>
            </a:r>
            <a:r>
              <a:rPr lang="en-GB"/>
              <a:t> </a:t>
            </a:r>
            <a:r>
              <a:rPr lang="en-GB" err="1"/>
              <a:t>adipiscing</a:t>
            </a:r>
            <a:r>
              <a:rPr lang="en-GB"/>
              <a:t> </a:t>
            </a:r>
            <a:r>
              <a:rPr lang="en-GB" err="1"/>
              <a:t>elit</a:t>
            </a:r>
            <a:r>
              <a:rPr lang="en-GB"/>
              <a:t>. </a:t>
            </a:r>
            <a:r>
              <a:rPr lang="en-GB" err="1"/>
              <a:t>Suspendisse</a:t>
            </a:r>
            <a:r>
              <a:rPr lang="en-GB"/>
              <a:t> </a:t>
            </a:r>
            <a:r>
              <a:rPr lang="en-GB" err="1"/>
              <a:t>ultrices</a:t>
            </a:r>
            <a:endParaRPr lang="en-RO"/>
          </a:p>
        </p:txBody>
      </p:sp>
      <p:pic>
        <p:nvPicPr>
          <p:cNvPr id="5" name="Picture 4">
            <a:extLst>
              <a:ext uri="{FF2B5EF4-FFF2-40B4-BE49-F238E27FC236}">
                <a16:creationId xmlns:a16="http://schemas.microsoft.com/office/drawing/2014/main" id="{2D0FE511-DFC0-6E33-09FC-6C07AE0B51D7}"/>
              </a:ext>
            </a:extLst>
          </p:cNvPr>
          <p:cNvPicPr>
            <a:picLocks noChangeAspect="1"/>
          </p:cNvPicPr>
          <p:nvPr userDrawn="1"/>
        </p:nvPicPr>
        <p:blipFill>
          <a:blip r:embed="rId3"/>
          <a:stretch>
            <a:fillRect/>
          </a:stretch>
        </p:blipFill>
        <p:spPr>
          <a:xfrm>
            <a:off x="621135" y="770377"/>
            <a:ext cx="3821720" cy="508090"/>
          </a:xfrm>
          <a:prstGeom prst="rect">
            <a:avLst/>
          </a:prstGeom>
        </p:spPr>
      </p:pic>
      <p:sp>
        <p:nvSpPr>
          <p:cNvPr id="2" name="TextBox 1">
            <a:extLst>
              <a:ext uri="{FF2B5EF4-FFF2-40B4-BE49-F238E27FC236}">
                <a16:creationId xmlns:a16="http://schemas.microsoft.com/office/drawing/2014/main" id="{401E783C-3690-F931-4F7D-A2C54715259F}"/>
              </a:ext>
            </a:extLst>
          </p:cNvPr>
          <p:cNvSpPr txBox="1"/>
          <p:nvPr userDrawn="1"/>
        </p:nvSpPr>
        <p:spPr>
          <a:xfrm>
            <a:off x="600548" y="5964512"/>
            <a:ext cx="4711226" cy="246221"/>
          </a:xfrm>
          <a:prstGeom prst="rect">
            <a:avLst/>
          </a:prstGeom>
          <a:noFill/>
        </p:spPr>
        <p:txBody>
          <a:bodyPr wrap="none" lIns="0" tIns="0" rIns="0" bIns="0">
            <a:spAutoFit/>
          </a:bodyPr>
          <a:lstStyle/>
          <a:p>
            <a:pPr>
              <a:spcBef>
                <a:spcPts val="200"/>
              </a:spcBef>
            </a:pPr>
            <a:r>
              <a:rPr lang="en-US" sz="1600" b="1" i="0">
                <a:solidFill>
                  <a:schemeClr val="tx1"/>
                </a:solidFill>
                <a:effectLst/>
                <a:latin typeface="Quicksand SemiBold" pitchFamily="2" charset="77"/>
                <a:hlinkClick r:id="rId4">
                  <a:extLst>
                    <a:ext uri="{A12FA001-AC4F-418D-AE19-62706E023703}">
                      <ahyp:hlinkClr xmlns:ahyp="http://schemas.microsoft.com/office/drawing/2018/hyperlinkcolor" val="tx"/>
                    </a:ext>
                  </a:extLst>
                </a:hlinkClick>
              </a:rPr>
              <a:t>www.energy-cities.eu/project/life-necplatform</a:t>
            </a:r>
            <a:endParaRPr lang="en-RO" sz="1600" b="1" i="0">
              <a:solidFill>
                <a:schemeClr val="tx1"/>
              </a:solidFill>
              <a:effectLst/>
              <a:latin typeface="Quicksand SemiBold" pitchFamily="2" charset="77"/>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1387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_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09A05-ADA4-AF40-5760-D31F85272909}"/>
              </a:ext>
            </a:extLst>
          </p:cNvPr>
          <p:cNvSpPr>
            <a:spLocks noGrp="1"/>
          </p:cNvSpPr>
          <p:nvPr>
            <p:ph type="title"/>
          </p:nvPr>
        </p:nvSpPr>
        <p:spPr>
          <a:xfrm>
            <a:off x="838200" y="1330325"/>
            <a:ext cx="5181600" cy="1325563"/>
          </a:xfrm>
          <a:prstGeom prst="rect">
            <a:avLst/>
          </a:prstGeom>
        </p:spPr>
        <p:txBody>
          <a:bodyPr lIns="0" tIns="0" rIns="0" bIns="0"/>
          <a:lstStyle>
            <a:lvl1pPr>
              <a:defRPr sz="3600" b="1" i="0">
                <a:latin typeface="Quicksand SemiBold" pitchFamily="2" charset="77"/>
              </a:defRPr>
            </a:lvl1pPr>
          </a:lstStyle>
          <a:p>
            <a:r>
              <a:rPr lang="en-GB"/>
              <a:t>Click to edit Master title style</a:t>
            </a:r>
            <a:endParaRPr lang="en-RO"/>
          </a:p>
        </p:txBody>
      </p:sp>
      <p:sp>
        <p:nvSpPr>
          <p:cNvPr id="3" name="Content Placeholder 2">
            <a:extLst>
              <a:ext uri="{FF2B5EF4-FFF2-40B4-BE49-F238E27FC236}">
                <a16:creationId xmlns:a16="http://schemas.microsoft.com/office/drawing/2014/main" id="{42EFA894-C768-6A46-3C23-879CE7EEA852}"/>
              </a:ext>
            </a:extLst>
          </p:cNvPr>
          <p:cNvSpPr>
            <a:spLocks noGrp="1"/>
          </p:cNvSpPr>
          <p:nvPr>
            <p:ph sz="half" idx="1"/>
          </p:nvPr>
        </p:nvSpPr>
        <p:spPr>
          <a:xfrm>
            <a:off x="838200" y="2934758"/>
            <a:ext cx="5181600" cy="3034241"/>
          </a:xfrm>
          <a:prstGeom prst="rect">
            <a:avLst/>
          </a:prstGeom>
        </p:spPr>
        <p:txBody>
          <a:bodyPr lIns="0" tIns="0" rIns="0" bIns="0"/>
          <a:lstStyle>
            <a:lvl1pPr marL="0" indent="0">
              <a:buNone/>
              <a:defRPr sz="1600">
                <a:latin typeface="Open Sans" panose="020B0606030504020204" pitchFamily="34" charset="0"/>
                <a:ea typeface="Open Sans" panose="020B0606030504020204" pitchFamily="34" charset="0"/>
                <a:cs typeface="Open Sans" panose="020B0606030504020204" pitchFamily="34" charset="0"/>
              </a:defRPr>
            </a:lvl1pPr>
          </a:lstStyle>
          <a:p>
            <a:pPr lvl="0"/>
            <a:r>
              <a:rPr lang="en-GB"/>
              <a:t>Click to edit Master text styles</a:t>
            </a:r>
          </a:p>
        </p:txBody>
      </p:sp>
      <p:sp>
        <p:nvSpPr>
          <p:cNvPr id="13" name="Picture Placeholder 12">
            <a:extLst>
              <a:ext uri="{FF2B5EF4-FFF2-40B4-BE49-F238E27FC236}">
                <a16:creationId xmlns:a16="http://schemas.microsoft.com/office/drawing/2014/main" id="{20ADCA67-5C91-8033-9C77-C5E44E41F904}"/>
              </a:ext>
            </a:extLst>
          </p:cNvPr>
          <p:cNvSpPr>
            <a:spLocks noGrp="1"/>
          </p:cNvSpPr>
          <p:nvPr>
            <p:ph type="pic" sz="quarter" idx="10"/>
          </p:nvPr>
        </p:nvSpPr>
        <p:spPr>
          <a:xfrm>
            <a:off x="6248400" y="1330324"/>
            <a:ext cx="5105400" cy="4638675"/>
          </a:xfrm>
          <a:prstGeom prst="roundRect">
            <a:avLst>
              <a:gd name="adj" fmla="val 7176"/>
            </a:avLst>
          </a:prstGeom>
        </p:spPr>
        <p:txBody>
          <a:bodyPr/>
          <a:lstStyle>
            <a:lvl1pPr algn="l">
              <a:defRPr/>
            </a:lvl1pPr>
          </a:lstStyle>
          <a:p>
            <a:endParaRPr lang="en-RO"/>
          </a:p>
        </p:txBody>
      </p:sp>
    </p:spTree>
    <p:extLst>
      <p:ext uri="{BB962C8B-B14F-4D97-AF65-F5344CB8AC3E}">
        <p14:creationId xmlns:p14="http://schemas.microsoft.com/office/powerpoint/2010/main" val="2751319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_Columns">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4E299D01-45E8-C3E2-C043-1110F599B100}"/>
              </a:ext>
            </a:extLst>
          </p:cNvPr>
          <p:cNvSpPr>
            <a:spLocks noGrp="1"/>
          </p:cNvSpPr>
          <p:nvPr>
            <p:ph type="title"/>
          </p:nvPr>
        </p:nvSpPr>
        <p:spPr>
          <a:xfrm>
            <a:off x="816216" y="1050926"/>
            <a:ext cx="3256251" cy="827616"/>
          </a:xfrm>
          <a:prstGeom prst="rect">
            <a:avLst/>
          </a:prstGeom>
        </p:spPr>
        <p:txBody>
          <a:bodyPr lIns="0" tIns="0" rIns="0" bIns="0"/>
          <a:lstStyle>
            <a:lvl1pPr>
              <a:defRPr sz="3000" b="1" i="0">
                <a:latin typeface="Quicksand SemiBold" pitchFamily="2" charset="77"/>
              </a:defRPr>
            </a:lvl1pPr>
          </a:lstStyle>
          <a:p>
            <a:r>
              <a:rPr lang="en-GB"/>
              <a:t>Click to edit Master title style</a:t>
            </a:r>
            <a:endParaRPr lang="en-RO"/>
          </a:p>
        </p:txBody>
      </p:sp>
      <p:sp>
        <p:nvSpPr>
          <p:cNvPr id="26" name="Footer Placeholder 2">
            <a:extLst>
              <a:ext uri="{FF2B5EF4-FFF2-40B4-BE49-F238E27FC236}">
                <a16:creationId xmlns:a16="http://schemas.microsoft.com/office/drawing/2014/main" id="{12D9D70F-E98F-204B-6268-6CEBC9D3D8F1}"/>
              </a:ext>
            </a:extLst>
          </p:cNvPr>
          <p:cNvSpPr txBox="1">
            <a:spLocks/>
          </p:cNvSpPr>
          <p:nvPr userDrawn="1"/>
        </p:nvSpPr>
        <p:spPr>
          <a:xfrm>
            <a:off x="4490750" y="5669139"/>
            <a:ext cx="3256251" cy="275872"/>
          </a:xfrm>
          <a:prstGeom prst="rect">
            <a:avLst/>
          </a:prstGeom>
        </p:spPr>
        <p:txBody>
          <a:bodyPr lIns="0" tIns="0" rIns="0" bIns="0"/>
          <a:lstStyle>
            <a:defPPr>
              <a:defRPr lang="en-RO"/>
            </a:defPPr>
            <a:lvl1pPr marL="0" algn="l" defTabSz="914400" rtl="0" eaLnBrk="1" latinLnBrk="0" hangingPunct="1">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RO"/>
          </a:p>
        </p:txBody>
      </p:sp>
      <p:sp>
        <p:nvSpPr>
          <p:cNvPr id="27" name="Picture Placeholder 12">
            <a:extLst>
              <a:ext uri="{FF2B5EF4-FFF2-40B4-BE49-F238E27FC236}">
                <a16:creationId xmlns:a16="http://schemas.microsoft.com/office/drawing/2014/main" id="{F7BA0FAB-6FDB-7D9E-3B5C-44D17141EE00}"/>
              </a:ext>
            </a:extLst>
          </p:cNvPr>
          <p:cNvSpPr>
            <a:spLocks noGrp="1"/>
          </p:cNvSpPr>
          <p:nvPr>
            <p:ph type="pic" sz="quarter" idx="10"/>
          </p:nvPr>
        </p:nvSpPr>
        <p:spPr>
          <a:xfrm>
            <a:off x="816216" y="2055987"/>
            <a:ext cx="3256251" cy="3389489"/>
          </a:xfrm>
          <a:prstGeom prst="roundRect">
            <a:avLst>
              <a:gd name="adj" fmla="val 7176"/>
            </a:avLst>
          </a:prstGeom>
        </p:spPr>
        <p:txBody>
          <a:bodyPr/>
          <a:lstStyle>
            <a:lvl1pPr algn="l">
              <a:defRPr/>
            </a:lvl1pPr>
          </a:lstStyle>
          <a:p>
            <a:endParaRPr lang="en-RO"/>
          </a:p>
        </p:txBody>
      </p:sp>
      <p:sp>
        <p:nvSpPr>
          <p:cNvPr id="28" name="Picture Placeholder 12">
            <a:extLst>
              <a:ext uri="{FF2B5EF4-FFF2-40B4-BE49-F238E27FC236}">
                <a16:creationId xmlns:a16="http://schemas.microsoft.com/office/drawing/2014/main" id="{F35632E4-0102-9832-0CD9-5ED74B09EB49}"/>
              </a:ext>
            </a:extLst>
          </p:cNvPr>
          <p:cNvSpPr>
            <a:spLocks noGrp="1"/>
          </p:cNvSpPr>
          <p:nvPr>
            <p:ph type="pic" sz="quarter" idx="11"/>
          </p:nvPr>
        </p:nvSpPr>
        <p:spPr>
          <a:xfrm>
            <a:off x="4467871" y="2066923"/>
            <a:ext cx="3256251" cy="3389489"/>
          </a:xfrm>
          <a:prstGeom prst="roundRect">
            <a:avLst>
              <a:gd name="adj" fmla="val 7176"/>
            </a:avLst>
          </a:prstGeom>
        </p:spPr>
        <p:txBody>
          <a:bodyPr/>
          <a:lstStyle>
            <a:lvl1pPr algn="l">
              <a:defRPr/>
            </a:lvl1pPr>
          </a:lstStyle>
          <a:p>
            <a:endParaRPr lang="en-RO"/>
          </a:p>
        </p:txBody>
      </p:sp>
      <p:sp>
        <p:nvSpPr>
          <p:cNvPr id="29" name="Picture Placeholder 12">
            <a:extLst>
              <a:ext uri="{FF2B5EF4-FFF2-40B4-BE49-F238E27FC236}">
                <a16:creationId xmlns:a16="http://schemas.microsoft.com/office/drawing/2014/main" id="{F8CC959A-321F-6162-0E20-AD78B51FEBCE}"/>
              </a:ext>
            </a:extLst>
          </p:cNvPr>
          <p:cNvSpPr>
            <a:spLocks noGrp="1"/>
          </p:cNvSpPr>
          <p:nvPr>
            <p:ph type="pic" sz="quarter" idx="12"/>
          </p:nvPr>
        </p:nvSpPr>
        <p:spPr>
          <a:xfrm>
            <a:off x="8119525" y="2066923"/>
            <a:ext cx="3256251" cy="3389489"/>
          </a:xfrm>
          <a:prstGeom prst="roundRect">
            <a:avLst>
              <a:gd name="adj" fmla="val 7176"/>
            </a:avLst>
          </a:prstGeom>
        </p:spPr>
        <p:txBody>
          <a:bodyPr/>
          <a:lstStyle>
            <a:lvl1pPr algn="l">
              <a:defRPr/>
            </a:lvl1pPr>
          </a:lstStyle>
          <a:p>
            <a:endParaRPr lang="en-RO"/>
          </a:p>
        </p:txBody>
      </p:sp>
      <p:sp>
        <p:nvSpPr>
          <p:cNvPr id="34" name="Text Placeholder 30">
            <a:extLst>
              <a:ext uri="{FF2B5EF4-FFF2-40B4-BE49-F238E27FC236}">
                <a16:creationId xmlns:a16="http://schemas.microsoft.com/office/drawing/2014/main" id="{A2A190B3-C44C-D4FB-DA5D-5E19F7F976DC}"/>
              </a:ext>
            </a:extLst>
          </p:cNvPr>
          <p:cNvSpPr>
            <a:spLocks noGrp="1"/>
          </p:cNvSpPr>
          <p:nvPr>
            <p:ph type="body" sz="quarter" idx="13"/>
          </p:nvPr>
        </p:nvSpPr>
        <p:spPr>
          <a:xfrm>
            <a:off x="815975" y="5668963"/>
            <a:ext cx="3255963" cy="276225"/>
          </a:xfrm>
          <a:prstGeom prst="rect">
            <a:avLst/>
          </a:prstGeom>
        </p:spPr>
        <p:txBody>
          <a:bodyPr lIns="0" tIns="0" rIns="0" bIns="0"/>
          <a:lstStyle>
            <a:lvl1pPr marL="0" indent="0">
              <a:buNone/>
              <a:defRPr sz="1000">
                <a:latin typeface="Open Sans" panose="020B0606030504020204" pitchFamily="34" charset="0"/>
                <a:ea typeface="Open Sans" panose="020B0606030504020204" pitchFamily="34" charset="0"/>
                <a:cs typeface="Open Sans" panose="020B0606030504020204" pitchFamily="34" charset="0"/>
              </a:defRPr>
            </a:lvl1pPr>
          </a:lstStyle>
          <a:p>
            <a:pPr lvl="0"/>
            <a:r>
              <a:rPr lang="en-GB"/>
              <a:t>Click to edit Master text styles</a:t>
            </a:r>
            <a:endParaRPr lang="en-RO"/>
          </a:p>
        </p:txBody>
      </p:sp>
      <p:sp>
        <p:nvSpPr>
          <p:cNvPr id="35" name="Text Placeholder 30">
            <a:extLst>
              <a:ext uri="{FF2B5EF4-FFF2-40B4-BE49-F238E27FC236}">
                <a16:creationId xmlns:a16="http://schemas.microsoft.com/office/drawing/2014/main" id="{D9F591D8-41C0-ED2B-5C32-291AD10FA41D}"/>
              </a:ext>
            </a:extLst>
          </p:cNvPr>
          <p:cNvSpPr>
            <a:spLocks noGrp="1"/>
          </p:cNvSpPr>
          <p:nvPr>
            <p:ph type="body" sz="quarter" idx="14"/>
          </p:nvPr>
        </p:nvSpPr>
        <p:spPr>
          <a:xfrm>
            <a:off x="4491038" y="5695949"/>
            <a:ext cx="3255963" cy="276225"/>
          </a:xfrm>
          <a:prstGeom prst="rect">
            <a:avLst/>
          </a:prstGeom>
        </p:spPr>
        <p:txBody>
          <a:bodyPr lIns="0" tIns="0" rIns="0" bIns="0"/>
          <a:lstStyle>
            <a:lvl1pPr marL="0" indent="0">
              <a:buNone/>
              <a:defRPr sz="1000">
                <a:latin typeface="Open Sans" panose="020B0606030504020204" pitchFamily="34" charset="0"/>
                <a:ea typeface="Open Sans" panose="020B0606030504020204" pitchFamily="34" charset="0"/>
                <a:cs typeface="Open Sans" panose="020B0606030504020204" pitchFamily="34" charset="0"/>
              </a:defRPr>
            </a:lvl1pPr>
          </a:lstStyle>
          <a:p>
            <a:pPr lvl="0"/>
            <a:r>
              <a:rPr lang="en-GB"/>
              <a:t>Click to edit Master text styles</a:t>
            </a:r>
            <a:endParaRPr lang="en-RO"/>
          </a:p>
        </p:txBody>
      </p:sp>
      <p:sp>
        <p:nvSpPr>
          <p:cNvPr id="36" name="Text Placeholder 30">
            <a:extLst>
              <a:ext uri="{FF2B5EF4-FFF2-40B4-BE49-F238E27FC236}">
                <a16:creationId xmlns:a16="http://schemas.microsoft.com/office/drawing/2014/main" id="{0C1DEB9E-CCC2-9033-79EA-0DFEC8EE3145}"/>
              </a:ext>
            </a:extLst>
          </p:cNvPr>
          <p:cNvSpPr>
            <a:spLocks noGrp="1"/>
          </p:cNvSpPr>
          <p:nvPr>
            <p:ph type="body" sz="quarter" idx="15"/>
          </p:nvPr>
        </p:nvSpPr>
        <p:spPr>
          <a:xfrm>
            <a:off x="8119525" y="5668786"/>
            <a:ext cx="3255963" cy="276225"/>
          </a:xfrm>
          <a:prstGeom prst="rect">
            <a:avLst/>
          </a:prstGeom>
        </p:spPr>
        <p:txBody>
          <a:bodyPr lIns="0" tIns="0" rIns="0" bIns="0"/>
          <a:lstStyle>
            <a:lvl1pPr marL="0" indent="0">
              <a:buNone/>
              <a:defRPr sz="1000">
                <a:latin typeface="Open Sans" panose="020B0606030504020204" pitchFamily="34" charset="0"/>
                <a:ea typeface="Open Sans" panose="020B0606030504020204" pitchFamily="34" charset="0"/>
                <a:cs typeface="Open Sans" panose="020B0606030504020204" pitchFamily="34" charset="0"/>
              </a:defRPr>
            </a:lvl1pPr>
          </a:lstStyle>
          <a:p>
            <a:pPr lvl="0"/>
            <a:r>
              <a:rPr lang="en-GB"/>
              <a:t>Click to edit Master text styles</a:t>
            </a:r>
            <a:endParaRPr lang="en-RO"/>
          </a:p>
        </p:txBody>
      </p:sp>
      <p:sp>
        <p:nvSpPr>
          <p:cNvPr id="41" name="Text Placeholder 40">
            <a:extLst>
              <a:ext uri="{FF2B5EF4-FFF2-40B4-BE49-F238E27FC236}">
                <a16:creationId xmlns:a16="http://schemas.microsoft.com/office/drawing/2014/main" id="{9EA9024A-B3D5-DE47-A1B3-3E985985F3FD}"/>
              </a:ext>
            </a:extLst>
          </p:cNvPr>
          <p:cNvSpPr>
            <a:spLocks noGrp="1"/>
          </p:cNvSpPr>
          <p:nvPr>
            <p:ph type="body" sz="quarter" idx="16" hasCustomPrompt="1"/>
          </p:nvPr>
        </p:nvSpPr>
        <p:spPr>
          <a:xfrm>
            <a:off x="4491038" y="1050925"/>
            <a:ext cx="3255962" cy="827088"/>
          </a:xfrm>
          <a:prstGeom prst="rect">
            <a:avLst/>
          </a:prstGeom>
        </p:spPr>
        <p:txBody>
          <a:bodyPr lIns="0" tIns="0" rIns="0" bIns="0"/>
          <a:lstStyle>
            <a:lvl1pPr marL="0" indent="0">
              <a:buNone/>
              <a:defRPr sz="3000" b="1" i="0">
                <a:latin typeface="Quicksand SemiBold" pitchFamily="2" charset="77"/>
              </a:defRPr>
            </a:lvl1pPr>
          </a:lstStyle>
          <a:p>
            <a:pPr lvl="0"/>
            <a:r>
              <a:rPr lang="en-GB"/>
              <a:t>Click to edit Master title style</a:t>
            </a:r>
            <a:endParaRPr lang="en-RO"/>
          </a:p>
        </p:txBody>
      </p:sp>
      <p:sp>
        <p:nvSpPr>
          <p:cNvPr id="42" name="Text Placeholder 40">
            <a:extLst>
              <a:ext uri="{FF2B5EF4-FFF2-40B4-BE49-F238E27FC236}">
                <a16:creationId xmlns:a16="http://schemas.microsoft.com/office/drawing/2014/main" id="{47FC5108-DC86-1AF7-57C9-D3423EED6BEC}"/>
              </a:ext>
            </a:extLst>
          </p:cNvPr>
          <p:cNvSpPr>
            <a:spLocks noGrp="1"/>
          </p:cNvSpPr>
          <p:nvPr>
            <p:ph type="body" sz="quarter" idx="17" hasCustomPrompt="1"/>
          </p:nvPr>
        </p:nvSpPr>
        <p:spPr>
          <a:xfrm>
            <a:off x="8165571" y="1050925"/>
            <a:ext cx="3255962" cy="827088"/>
          </a:xfrm>
          <a:prstGeom prst="rect">
            <a:avLst/>
          </a:prstGeom>
        </p:spPr>
        <p:txBody>
          <a:bodyPr lIns="0" tIns="0" rIns="0" bIns="0"/>
          <a:lstStyle>
            <a:lvl1pPr marL="0" indent="0">
              <a:buNone/>
              <a:defRPr sz="3000" b="1" i="0">
                <a:latin typeface="Quicksand SemiBold" pitchFamily="2" charset="77"/>
              </a:defRPr>
            </a:lvl1pPr>
          </a:lstStyle>
          <a:p>
            <a:pPr lvl="0"/>
            <a:r>
              <a:rPr lang="en-GB"/>
              <a:t>Click to edit Master title style</a:t>
            </a:r>
            <a:endParaRPr lang="en-RO"/>
          </a:p>
        </p:txBody>
      </p:sp>
    </p:spTree>
    <p:extLst>
      <p:ext uri="{BB962C8B-B14F-4D97-AF65-F5344CB8AC3E}">
        <p14:creationId xmlns:p14="http://schemas.microsoft.com/office/powerpoint/2010/main" val="2407310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_Columns_V2">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B0C9A6B-A162-7CFC-36CA-23E2517F7BF9}"/>
              </a:ext>
            </a:extLst>
          </p:cNvPr>
          <p:cNvSpPr>
            <a:spLocks noGrp="1"/>
          </p:cNvSpPr>
          <p:nvPr>
            <p:ph type="title"/>
          </p:nvPr>
        </p:nvSpPr>
        <p:spPr>
          <a:xfrm>
            <a:off x="831847" y="1226214"/>
            <a:ext cx="10528301" cy="898919"/>
          </a:xfrm>
          <a:prstGeom prst="rect">
            <a:avLst/>
          </a:prstGeom>
        </p:spPr>
        <p:txBody>
          <a:bodyPr lIns="0" tIns="0" rIns="0" bIns="0"/>
          <a:lstStyle>
            <a:lvl1pPr>
              <a:defRPr sz="3600" b="1" i="0">
                <a:latin typeface="Quicksand SemiBold" pitchFamily="2" charset="77"/>
              </a:defRPr>
            </a:lvl1pPr>
          </a:lstStyle>
          <a:p>
            <a:r>
              <a:rPr lang="en-GB"/>
              <a:t>Click to edit Master title style</a:t>
            </a:r>
            <a:endParaRPr lang="en-RO"/>
          </a:p>
        </p:txBody>
      </p:sp>
      <p:sp>
        <p:nvSpPr>
          <p:cNvPr id="10" name="Content Placeholder 2">
            <a:extLst>
              <a:ext uri="{FF2B5EF4-FFF2-40B4-BE49-F238E27FC236}">
                <a16:creationId xmlns:a16="http://schemas.microsoft.com/office/drawing/2014/main" id="{81022E8D-0CD5-B0F6-DFA6-4AB4FF88B648}"/>
              </a:ext>
            </a:extLst>
          </p:cNvPr>
          <p:cNvSpPr>
            <a:spLocks noGrp="1"/>
          </p:cNvSpPr>
          <p:nvPr>
            <p:ph sz="half" idx="10"/>
          </p:nvPr>
        </p:nvSpPr>
        <p:spPr>
          <a:xfrm>
            <a:off x="831847" y="2426142"/>
            <a:ext cx="5069420" cy="3335251"/>
          </a:xfrm>
          <a:prstGeom prst="rect">
            <a:avLst/>
          </a:prstGeom>
        </p:spPr>
        <p:txBody>
          <a:bodyPr lIns="0" tIns="0" rIns="0" bIns="0"/>
          <a:lstStyle>
            <a:lvl1pPr marL="0" indent="0">
              <a:buNone/>
              <a:defRPr sz="1600">
                <a:latin typeface="Open Sans" panose="020B0606030504020204" pitchFamily="34" charset="0"/>
                <a:ea typeface="Open Sans" panose="020B0606030504020204" pitchFamily="34" charset="0"/>
                <a:cs typeface="Open Sans" panose="020B0606030504020204" pitchFamily="34" charset="0"/>
              </a:defRPr>
            </a:lvl1pPr>
          </a:lstStyle>
          <a:p>
            <a:pPr lvl="0"/>
            <a:r>
              <a:rPr lang="en-GB"/>
              <a:t>Click to edit Master text styles</a:t>
            </a:r>
          </a:p>
        </p:txBody>
      </p:sp>
      <p:sp>
        <p:nvSpPr>
          <p:cNvPr id="11" name="Picture Placeholder 12">
            <a:extLst>
              <a:ext uri="{FF2B5EF4-FFF2-40B4-BE49-F238E27FC236}">
                <a16:creationId xmlns:a16="http://schemas.microsoft.com/office/drawing/2014/main" id="{BB72E136-4522-AC6C-3A7D-355650ED19B9}"/>
              </a:ext>
            </a:extLst>
          </p:cNvPr>
          <p:cNvSpPr>
            <a:spLocks noGrp="1"/>
          </p:cNvSpPr>
          <p:nvPr>
            <p:ph type="pic" sz="quarter" idx="11"/>
          </p:nvPr>
        </p:nvSpPr>
        <p:spPr>
          <a:xfrm>
            <a:off x="6290735" y="2426142"/>
            <a:ext cx="5105400" cy="3335251"/>
          </a:xfrm>
          <a:prstGeom prst="roundRect">
            <a:avLst>
              <a:gd name="adj" fmla="val 7176"/>
            </a:avLst>
          </a:prstGeom>
        </p:spPr>
        <p:txBody>
          <a:bodyPr/>
          <a:lstStyle>
            <a:lvl1pPr algn="l">
              <a:defRPr/>
            </a:lvl1pPr>
          </a:lstStyle>
          <a:p>
            <a:endParaRPr lang="en-RO"/>
          </a:p>
        </p:txBody>
      </p:sp>
    </p:spTree>
    <p:extLst>
      <p:ext uri="{BB962C8B-B14F-4D97-AF65-F5344CB8AC3E}">
        <p14:creationId xmlns:p14="http://schemas.microsoft.com/office/powerpoint/2010/main" val="3361408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E1F8D8DD-8ECC-5BF3-A766-7F378843DD1A}"/>
              </a:ext>
            </a:extLst>
          </p:cNvPr>
          <p:cNvSpPr>
            <a:spLocks noGrp="1"/>
          </p:cNvSpPr>
          <p:nvPr>
            <p:ph sz="half" idx="10"/>
          </p:nvPr>
        </p:nvSpPr>
        <p:spPr>
          <a:xfrm>
            <a:off x="831847" y="5190375"/>
            <a:ext cx="3359153" cy="616700"/>
          </a:xfrm>
          <a:prstGeom prst="rect">
            <a:avLst/>
          </a:prstGeom>
        </p:spPr>
        <p:txBody>
          <a:bodyPr lIns="0" tIns="0" rIns="0" bIns="0"/>
          <a:lstStyle>
            <a:lvl1pPr marL="0" indent="0">
              <a:buNone/>
              <a:defRPr sz="1600">
                <a:latin typeface="Open Sans" panose="020B0606030504020204" pitchFamily="34" charset="0"/>
                <a:ea typeface="Open Sans" panose="020B0606030504020204" pitchFamily="34" charset="0"/>
                <a:cs typeface="Open Sans" panose="020B0606030504020204" pitchFamily="34" charset="0"/>
              </a:defRPr>
            </a:lvl1pPr>
          </a:lstStyle>
          <a:p>
            <a:pPr lvl="0"/>
            <a:r>
              <a:rPr lang="en-GB"/>
              <a:t>Click to edit Master text styles</a:t>
            </a:r>
          </a:p>
        </p:txBody>
      </p:sp>
      <p:sp>
        <p:nvSpPr>
          <p:cNvPr id="13" name="Content Placeholder 2">
            <a:extLst>
              <a:ext uri="{FF2B5EF4-FFF2-40B4-BE49-F238E27FC236}">
                <a16:creationId xmlns:a16="http://schemas.microsoft.com/office/drawing/2014/main" id="{439440A5-32B2-88D4-ED23-7A33D9862CC7}"/>
              </a:ext>
            </a:extLst>
          </p:cNvPr>
          <p:cNvSpPr>
            <a:spLocks noGrp="1"/>
          </p:cNvSpPr>
          <p:nvPr>
            <p:ph sz="half" idx="11"/>
          </p:nvPr>
        </p:nvSpPr>
        <p:spPr>
          <a:xfrm>
            <a:off x="4641849" y="5190375"/>
            <a:ext cx="6718304" cy="616700"/>
          </a:xfrm>
          <a:prstGeom prst="rect">
            <a:avLst/>
          </a:prstGeom>
        </p:spPr>
        <p:txBody>
          <a:bodyPr lIns="0" tIns="0" rIns="0" bIns="0"/>
          <a:lstStyle>
            <a:lvl1pPr marL="0" indent="0">
              <a:buNone/>
              <a:defRPr sz="1600">
                <a:latin typeface="Open Sans" panose="020B0606030504020204" pitchFamily="34" charset="0"/>
                <a:ea typeface="Open Sans" panose="020B0606030504020204" pitchFamily="34" charset="0"/>
                <a:cs typeface="Open Sans" panose="020B0606030504020204" pitchFamily="34" charset="0"/>
              </a:defRPr>
            </a:lvl1pPr>
          </a:lstStyle>
          <a:p>
            <a:pPr lvl="0"/>
            <a:r>
              <a:rPr lang="en-GB"/>
              <a:t>Click to edit Master text styles</a:t>
            </a:r>
          </a:p>
        </p:txBody>
      </p:sp>
      <p:sp>
        <p:nvSpPr>
          <p:cNvPr id="14" name="Picture Placeholder 12">
            <a:extLst>
              <a:ext uri="{FF2B5EF4-FFF2-40B4-BE49-F238E27FC236}">
                <a16:creationId xmlns:a16="http://schemas.microsoft.com/office/drawing/2014/main" id="{166A42E9-0A36-F1BC-76E3-B557949AEA2B}"/>
              </a:ext>
            </a:extLst>
          </p:cNvPr>
          <p:cNvSpPr>
            <a:spLocks noGrp="1"/>
          </p:cNvSpPr>
          <p:nvPr>
            <p:ph type="pic" sz="quarter" idx="12"/>
          </p:nvPr>
        </p:nvSpPr>
        <p:spPr>
          <a:xfrm>
            <a:off x="831846" y="1050925"/>
            <a:ext cx="10559567" cy="3868208"/>
          </a:xfrm>
          <a:prstGeom prst="roundRect">
            <a:avLst>
              <a:gd name="adj" fmla="val 7176"/>
            </a:avLst>
          </a:prstGeom>
        </p:spPr>
        <p:txBody>
          <a:bodyPr/>
          <a:lstStyle>
            <a:lvl1pPr algn="l">
              <a:defRPr/>
            </a:lvl1pPr>
          </a:lstStyle>
          <a:p>
            <a:endParaRPr lang="en-RO"/>
          </a:p>
        </p:txBody>
      </p:sp>
    </p:spTree>
    <p:extLst>
      <p:ext uri="{BB962C8B-B14F-4D97-AF65-F5344CB8AC3E}">
        <p14:creationId xmlns:p14="http://schemas.microsoft.com/office/powerpoint/2010/main" val="3572249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ack_Cov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41E1CD9-B4F5-C61C-D438-D5ACD45D3816}"/>
              </a:ext>
            </a:extLst>
          </p:cNvPr>
          <p:cNvSpPr/>
          <p:nvPr userDrawn="1"/>
        </p:nvSpPr>
        <p:spPr>
          <a:xfrm>
            <a:off x="0" y="0"/>
            <a:ext cx="12192000" cy="6858000"/>
          </a:xfrm>
          <a:prstGeom prst="rect">
            <a:avLst/>
          </a:prstGeom>
          <a:solidFill>
            <a:schemeClr val="tx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RO"/>
          </a:p>
        </p:txBody>
      </p:sp>
      <p:pic>
        <p:nvPicPr>
          <p:cNvPr id="4" name="Picture 3">
            <a:extLst>
              <a:ext uri="{FF2B5EF4-FFF2-40B4-BE49-F238E27FC236}">
                <a16:creationId xmlns:a16="http://schemas.microsoft.com/office/drawing/2014/main" id="{FE520699-AE27-CA5D-1B3D-EDAA3F5E66CA}"/>
              </a:ext>
            </a:extLst>
          </p:cNvPr>
          <p:cNvPicPr>
            <a:picLocks noChangeAspect="1"/>
          </p:cNvPicPr>
          <p:nvPr userDrawn="1"/>
        </p:nvPicPr>
        <p:blipFill>
          <a:blip r:embed="rId2"/>
          <a:stretch>
            <a:fillRect/>
          </a:stretch>
        </p:blipFill>
        <p:spPr>
          <a:xfrm>
            <a:off x="600547" y="5571067"/>
            <a:ext cx="3199199" cy="638914"/>
          </a:xfrm>
          <a:prstGeom prst="rect">
            <a:avLst/>
          </a:prstGeom>
        </p:spPr>
      </p:pic>
      <p:sp>
        <p:nvSpPr>
          <p:cNvPr id="3" name="TextBox 2">
            <a:extLst>
              <a:ext uri="{FF2B5EF4-FFF2-40B4-BE49-F238E27FC236}">
                <a16:creationId xmlns:a16="http://schemas.microsoft.com/office/drawing/2014/main" id="{2B9538AC-CCDE-D5C1-C3E8-26020D5D0F37}"/>
              </a:ext>
            </a:extLst>
          </p:cNvPr>
          <p:cNvSpPr txBox="1"/>
          <p:nvPr userDrawn="1"/>
        </p:nvSpPr>
        <p:spPr>
          <a:xfrm>
            <a:off x="6880227" y="5920840"/>
            <a:ext cx="4711226" cy="246221"/>
          </a:xfrm>
          <a:prstGeom prst="rect">
            <a:avLst/>
          </a:prstGeom>
          <a:noFill/>
        </p:spPr>
        <p:txBody>
          <a:bodyPr wrap="none" lIns="0" tIns="0" rIns="0" bIns="0">
            <a:spAutoFit/>
          </a:bodyPr>
          <a:lstStyle/>
          <a:p>
            <a:pPr>
              <a:spcBef>
                <a:spcPts val="200"/>
              </a:spcBef>
            </a:pPr>
            <a:r>
              <a:rPr lang="en-US" sz="1600" b="1" i="0">
                <a:solidFill>
                  <a:schemeClr val="bg1"/>
                </a:solidFill>
                <a:effectLst/>
                <a:latin typeface="Quicksand SemiBold" pitchFamily="2" charset="77"/>
                <a:hlinkClick r:id="rId3">
                  <a:extLst>
                    <a:ext uri="{A12FA001-AC4F-418D-AE19-62706E023703}">
                      <ahyp:hlinkClr xmlns:ahyp="http://schemas.microsoft.com/office/drawing/2018/hyperlinkcolor" val="tx"/>
                    </a:ext>
                  </a:extLst>
                </a:hlinkClick>
              </a:rPr>
              <a:t>www.energy-cities.eu/project/life-necplatform</a:t>
            </a:r>
            <a:endParaRPr lang="en-RO" sz="1600" b="1" i="0">
              <a:solidFill>
                <a:schemeClr val="bg1"/>
              </a:solidFill>
              <a:effectLst/>
              <a:latin typeface="Quicksand SemiBold" pitchFamily="2" charset="77"/>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5258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FE6664F-59F5-94EF-907F-24C91E473B02}"/>
              </a:ext>
            </a:extLst>
          </p:cNvPr>
          <p:cNvPicPr>
            <a:picLocks noChangeAspect="1"/>
          </p:cNvPicPr>
          <p:nvPr userDrawn="1"/>
        </p:nvPicPr>
        <p:blipFill>
          <a:blip r:embed="rId11"/>
          <a:stretch>
            <a:fillRect/>
          </a:stretch>
        </p:blipFill>
        <p:spPr>
          <a:xfrm>
            <a:off x="304800" y="316970"/>
            <a:ext cx="1460500" cy="292100"/>
          </a:xfrm>
          <a:prstGeom prst="rect">
            <a:avLst/>
          </a:prstGeom>
        </p:spPr>
      </p:pic>
      <p:pic>
        <p:nvPicPr>
          <p:cNvPr id="3" name="Picture 2" descr="A picture containing background pattern&#10;&#10;Description automatically generated">
            <a:extLst>
              <a:ext uri="{FF2B5EF4-FFF2-40B4-BE49-F238E27FC236}">
                <a16:creationId xmlns:a16="http://schemas.microsoft.com/office/drawing/2014/main" id="{1F1B9728-16B4-DBA2-B7F3-3EB3C9FB61EA}"/>
              </a:ext>
            </a:extLst>
          </p:cNvPr>
          <p:cNvPicPr>
            <a:picLocks noChangeAspect="1"/>
          </p:cNvPicPr>
          <p:nvPr userDrawn="1"/>
        </p:nvPicPr>
        <p:blipFill>
          <a:blip r:embed="rId12"/>
          <a:stretch>
            <a:fillRect/>
          </a:stretch>
        </p:blipFill>
        <p:spPr>
          <a:xfrm>
            <a:off x="304800" y="6276502"/>
            <a:ext cx="470133" cy="338555"/>
          </a:xfrm>
          <a:prstGeom prst="rect">
            <a:avLst/>
          </a:prstGeom>
        </p:spPr>
      </p:pic>
      <p:sp>
        <p:nvSpPr>
          <p:cNvPr id="2" name="TextBox 1">
            <a:extLst>
              <a:ext uri="{FF2B5EF4-FFF2-40B4-BE49-F238E27FC236}">
                <a16:creationId xmlns:a16="http://schemas.microsoft.com/office/drawing/2014/main" id="{F64356C1-5D18-8587-2616-18721193561B}"/>
              </a:ext>
            </a:extLst>
          </p:cNvPr>
          <p:cNvSpPr txBox="1"/>
          <p:nvPr userDrawn="1"/>
        </p:nvSpPr>
        <p:spPr>
          <a:xfrm>
            <a:off x="900234" y="6317294"/>
            <a:ext cx="7051070" cy="246221"/>
          </a:xfrm>
          <a:prstGeom prst="rect">
            <a:avLst/>
          </a:prstGeom>
          <a:noFill/>
        </p:spPr>
        <p:txBody>
          <a:bodyPr wrap="square" lIns="0" tIns="0" rIns="0" bIns="0">
            <a:spAutoFit/>
          </a:bodyPr>
          <a:lstStyle/>
          <a:p>
            <a:r>
              <a:rPr lang="en-US" sz="800">
                <a:solidFill>
                  <a:schemeClr val="tx1"/>
                </a:solidFill>
                <a:effectLst/>
                <a:latin typeface="Open Sans" panose="020B0606030504020204" pitchFamily="34" charset="0"/>
                <a:ea typeface="Open Sans" panose="020B0606030504020204" pitchFamily="34" charset="0"/>
                <a:cs typeface="Open Sans" panose="020B0606030504020204" pitchFamily="34" charset="0"/>
              </a:rPr>
              <a:t>Co-funded by the European Union under project ID 101076359. Views and opinions expressed are however those of the author(s) only and do not necessarily reflect those of the European Union or CINEA. Neither the European Union nor the granting authority can be held responsible for them.</a:t>
            </a:r>
            <a:endParaRPr lang="en-RO" sz="80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931573547"/>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0" r:id="rId3"/>
    <p:sldLayoutId id="2147483661" r:id="rId4"/>
    <p:sldLayoutId id="2147483652" r:id="rId5"/>
    <p:sldLayoutId id="2147483650" r:id="rId6"/>
    <p:sldLayoutId id="2147483651" r:id="rId7"/>
    <p:sldLayoutId id="2147483653" r:id="rId8"/>
    <p:sldLayoutId id="2147483662"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A5FB0-2E47-DFF6-16FC-D19F8970003D}"/>
              </a:ext>
            </a:extLst>
          </p:cNvPr>
          <p:cNvSpPr>
            <a:spLocks noGrp="1"/>
          </p:cNvSpPr>
          <p:nvPr>
            <p:ph type="title"/>
          </p:nvPr>
        </p:nvSpPr>
        <p:spPr/>
        <p:txBody>
          <a:bodyPr>
            <a:normAutofit/>
          </a:bodyPr>
          <a:lstStyle/>
          <a:p>
            <a:r>
              <a:rPr lang="en-IT"/>
              <a:t>The Regulation on the governance of the energy union and climate action (EU)2018/1999</a:t>
            </a:r>
            <a:endParaRPr lang="en-RO"/>
          </a:p>
        </p:txBody>
      </p:sp>
    </p:spTree>
    <p:extLst>
      <p:ext uri="{BB962C8B-B14F-4D97-AF65-F5344CB8AC3E}">
        <p14:creationId xmlns:p14="http://schemas.microsoft.com/office/powerpoint/2010/main" val="2682414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6AC34A-BE67-EF92-A4CA-3A63A1CD479D}"/>
              </a:ext>
            </a:extLst>
          </p:cNvPr>
          <p:cNvSpPr>
            <a:spLocks noGrp="1"/>
          </p:cNvSpPr>
          <p:nvPr>
            <p:ph sz="half" idx="10"/>
          </p:nvPr>
        </p:nvSpPr>
        <p:spPr>
          <a:xfrm>
            <a:off x="831847" y="1031682"/>
            <a:ext cx="10564288" cy="5026218"/>
          </a:xfrm>
        </p:spPr>
        <p:txBody>
          <a:bodyPr/>
          <a:lstStyle/>
          <a:p>
            <a:pPr>
              <a:lnSpc>
                <a:spcPct val="110000"/>
              </a:lnSpc>
            </a:pPr>
            <a:r>
              <a:rPr lang="en-IT"/>
              <a:t>The </a:t>
            </a:r>
            <a:r>
              <a:rPr lang="en-IT" b="1"/>
              <a:t>Regulation on the governance of the energy union and climate action </a:t>
            </a:r>
            <a:r>
              <a:rPr lang="en-IT"/>
              <a:t>(EU)2018/1999 entered into force on 24 December 2018 as part of the Clean energy for all Europeans package.</a:t>
            </a:r>
          </a:p>
          <a:p>
            <a:pPr>
              <a:lnSpc>
                <a:spcPct val="110000"/>
              </a:lnSpc>
            </a:pPr>
            <a:r>
              <a:rPr lang="en-IT"/>
              <a:t>The regulation emphasises the </a:t>
            </a:r>
            <a:r>
              <a:rPr lang="en-IT" b="1"/>
              <a:t>importance of meeting the EU's 2030 energy and climate targets </a:t>
            </a:r>
            <a:r>
              <a:rPr lang="en-IT"/>
              <a:t>and sets out how </a:t>
            </a:r>
            <a:r>
              <a:rPr lang="en-IT" b="1"/>
              <a:t>EU countries and the Commission should work together</a:t>
            </a:r>
            <a:r>
              <a:rPr lang="en-IT"/>
              <a:t>, and how </a:t>
            </a:r>
            <a:r>
              <a:rPr lang="en-IT" b="1"/>
              <a:t>individual countries should cooperate</a:t>
            </a:r>
            <a:r>
              <a:rPr lang="en-IT"/>
              <a:t>, to achieve the energy union's goals. It takes into account the fact that different countries can contribute to the energy union in different ways.</a:t>
            </a:r>
          </a:p>
          <a:p>
            <a:endParaRPr lang="en-IT"/>
          </a:p>
          <a:p>
            <a:r>
              <a:rPr lang="en-IT" sz="2000" b="1" u="sng"/>
              <a:t>The goals of the regulation are:</a:t>
            </a:r>
          </a:p>
          <a:p>
            <a:pPr marL="342900" lvl="0" indent="-342900">
              <a:buSzPts val="1000"/>
              <a:buFont typeface="Symbol" pitchFamily="2" charset="2"/>
              <a:buChar char=""/>
              <a:tabLst>
                <a:tab pos="457200" algn="l"/>
              </a:tabLst>
            </a:pPr>
            <a:r>
              <a:rPr lang="en-IT"/>
              <a:t>to implement </a:t>
            </a:r>
            <a:r>
              <a:rPr lang="en-IT" b="1"/>
              <a:t>strategies and measures </a:t>
            </a:r>
            <a:r>
              <a:rPr lang="en-IT"/>
              <a:t>which ensure that the objectives of the energy union</a:t>
            </a:r>
          </a:p>
          <a:p>
            <a:pPr marL="342900" lvl="0" indent="-342900">
              <a:buSzPts val="1000"/>
              <a:buFont typeface="Symbol" pitchFamily="2" charset="2"/>
              <a:buChar char=""/>
              <a:tabLst>
                <a:tab pos="457200" algn="l"/>
              </a:tabLst>
            </a:pPr>
            <a:r>
              <a:rPr lang="en-IT"/>
              <a:t>to stimulate cooperation between </a:t>
            </a:r>
            <a:r>
              <a:rPr lang="en-IT" b="1"/>
              <a:t>and within MS </a:t>
            </a:r>
            <a:r>
              <a:rPr lang="en-IT"/>
              <a:t>to achieve the objectives and targets of the energy union</a:t>
            </a:r>
          </a:p>
          <a:p>
            <a:pPr marL="342900" lvl="0" indent="-342900">
              <a:buSzPts val="1000"/>
              <a:buFont typeface="Symbol" pitchFamily="2" charset="2"/>
              <a:buChar char=""/>
              <a:tabLst>
                <a:tab pos="457200" algn="l"/>
              </a:tabLst>
            </a:pPr>
            <a:r>
              <a:rPr lang="en-IT"/>
              <a:t>to </a:t>
            </a:r>
            <a:r>
              <a:rPr lang="en-IT" b="1"/>
              <a:t>promote long-term certainty </a:t>
            </a:r>
            <a:r>
              <a:rPr lang="en-IT"/>
              <a:t>and predictability for investors across the EU and foster jobs and growth</a:t>
            </a:r>
          </a:p>
          <a:p>
            <a:pPr marL="342900" lvl="0" indent="-342900">
              <a:lnSpc>
                <a:spcPct val="110000"/>
              </a:lnSpc>
              <a:buSzPts val="1000"/>
              <a:buFont typeface="Symbol" pitchFamily="2" charset="2"/>
              <a:buChar char=""/>
              <a:tabLst>
                <a:tab pos="457200" algn="l"/>
              </a:tabLst>
            </a:pPr>
            <a:r>
              <a:rPr lang="en-IT"/>
              <a:t>to </a:t>
            </a:r>
            <a:r>
              <a:rPr lang="en-IT" b="1"/>
              <a:t>reduce administrative burdens</a:t>
            </a:r>
            <a:r>
              <a:rPr lang="en-IT"/>
              <a:t>, by integrating and streamlining most of the current planning and reporting requirements of EU countries, as well as the EC's monitoring obligations</a:t>
            </a:r>
          </a:p>
          <a:p>
            <a:pPr marL="342900" lvl="0" indent="-342900">
              <a:lnSpc>
                <a:spcPct val="110000"/>
              </a:lnSpc>
              <a:buSzPts val="1000"/>
              <a:buFont typeface="Symbol" pitchFamily="2" charset="2"/>
              <a:buChar char=""/>
              <a:tabLst>
                <a:tab pos="457200" algn="l"/>
              </a:tabLst>
            </a:pPr>
            <a:r>
              <a:rPr lang="en-IT"/>
              <a:t>to ensure </a:t>
            </a:r>
            <a:r>
              <a:rPr lang="en-IT" b="1"/>
              <a:t>consistent reporting </a:t>
            </a:r>
            <a:r>
              <a:rPr lang="en-IT"/>
              <a:t>by the EU and its Member States under the UN Framework Convention on Climate Change and the Paris agreement, replacing the existing monitoring and reporting system </a:t>
            </a:r>
          </a:p>
          <a:p>
            <a:pPr>
              <a:lnSpc>
                <a:spcPct val="110000"/>
              </a:lnSpc>
            </a:pPr>
            <a:endParaRPr lang="en-IT"/>
          </a:p>
          <a:p>
            <a:pPr>
              <a:lnSpc>
                <a:spcPct val="110000"/>
              </a:lnSpc>
            </a:pPr>
            <a:endParaRPr lang="en-RO"/>
          </a:p>
        </p:txBody>
      </p:sp>
    </p:spTree>
    <p:extLst>
      <p:ext uri="{BB962C8B-B14F-4D97-AF65-F5344CB8AC3E}">
        <p14:creationId xmlns:p14="http://schemas.microsoft.com/office/powerpoint/2010/main" val="3994834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73EDC36F-FE1F-17B7-7A86-325CB5C8D7AA}"/>
              </a:ext>
            </a:extLst>
          </p:cNvPr>
          <p:cNvSpPr/>
          <p:nvPr/>
        </p:nvSpPr>
        <p:spPr>
          <a:xfrm>
            <a:off x="2937510" y="3714750"/>
            <a:ext cx="6023610" cy="230725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BD6AC34A-BE67-EF92-A4CA-3A63A1CD479D}"/>
              </a:ext>
            </a:extLst>
          </p:cNvPr>
          <p:cNvSpPr>
            <a:spLocks noGrp="1"/>
          </p:cNvSpPr>
          <p:nvPr>
            <p:ph sz="half" idx="10"/>
          </p:nvPr>
        </p:nvSpPr>
        <p:spPr>
          <a:xfrm>
            <a:off x="831847" y="1031682"/>
            <a:ext cx="10564288" cy="2545908"/>
          </a:xfrm>
        </p:spPr>
        <p:txBody>
          <a:bodyPr/>
          <a:lstStyle/>
          <a:p>
            <a:pPr>
              <a:lnSpc>
                <a:spcPct val="110000"/>
              </a:lnSpc>
            </a:pPr>
            <a:r>
              <a:rPr lang="en-IT"/>
              <a:t>The </a:t>
            </a:r>
            <a:r>
              <a:rPr lang="en-IT" sz="1800" b="1" u="sng"/>
              <a:t>governance mechanism </a:t>
            </a:r>
            <a:r>
              <a:rPr lang="en-IT"/>
              <a:t>is based on </a:t>
            </a:r>
          </a:p>
          <a:p>
            <a:pPr marL="285750" indent="-285750">
              <a:lnSpc>
                <a:spcPct val="110000"/>
              </a:lnSpc>
              <a:buFont typeface="Arial" panose="020B0604020202020204" pitchFamily="34" charset="0"/>
              <a:buChar char="•"/>
            </a:pPr>
            <a:r>
              <a:rPr lang="en-IT" b="1"/>
              <a:t>integrated national energy and climate plans </a:t>
            </a:r>
            <a:r>
              <a:rPr lang="en-IT"/>
              <a:t>(</a:t>
            </a:r>
            <a:r>
              <a:rPr lang="en-IT" b="1"/>
              <a:t>NECPs</a:t>
            </a:r>
            <a:r>
              <a:rPr lang="en-IT"/>
              <a:t>) covering ten-year periods starting from 2021 to 2030</a:t>
            </a:r>
            <a:r>
              <a:rPr lang="en-US"/>
              <a:t>. NECPs are meant to </a:t>
            </a:r>
            <a:r>
              <a:rPr lang="en-IT"/>
              <a:t>establish a 10-year </a:t>
            </a:r>
            <a:r>
              <a:rPr lang="en-US"/>
              <a:t>plan for each MS</a:t>
            </a:r>
            <a:r>
              <a:rPr lang="en-IT"/>
              <a:t> (evey 10 years, starting for the period from 2021 to 2030)</a:t>
            </a:r>
            <a:r>
              <a:rPr lang="en-US"/>
              <a:t> t</a:t>
            </a:r>
            <a:r>
              <a:rPr lang="en-IT"/>
              <a:t>o </a:t>
            </a:r>
            <a:r>
              <a:rPr lang="en-US" b="1"/>
              <a:t>collectively</a:t>
            </a:r>
            <a:r>
              <a:rPr lang="en-US"/>
              <a:t> </a:t>
            </a:r>
            <a:r>
              <a:rPr lang="en-IT"/>
              <a:t>meet the EU’s energy and climate targets for 2030 (and for 2040 and 2050 in the future);</a:t>
            </a:r>
          </a:p>
          <a:p>
            <a:pPr marL="285750" indent="-285750">
              <a:lnSpc>
                <a:spcPct val="110000"/>
              </a:lnSpc>
              <a:buFont typeface="Arial" panose="020B0604020202020204" pitchFamily="34" charset="0"/>
              <a:buChar char="•"/>
            </a:pPr>
            <a:r>
              <a:rPr lang="en-IT" b="1"/>
              <a:t>national long-term strategies </a:t>
            </a:r>
            <a:r>
              <a:rPr lang="en-US"/>
              <a:t>to show MS’s ambition to 2050; </a:t>
            </a:r>
          </a:p>
          <a:p>
            <a:pPr marL="285750" indent="-285750">
              <a:lnSpc>
                <a:spcPct val="110000"/>
              </a:lnSpc>
              <a:buFont typeface="Arial" panose="020B0604020202020204" pitchFamily="34" charset="0"/>
              <a:buChar char="•"/>
            </a:pPr>
            <a:r>
              <a:rPr lang="en-IT" b="1"/>
              <a:t>integrated reporting</a:t>
            </a:r>
            <a:r>
              <a:rPr lang="en-IT"/>
              <a:t>, </a:t>
            </a:r>
            <a:r>
              <a:rPr lang="en-IT" b="1"/>
              <a:t>monitoring</a:t>
            </a:r>
            <a:r>
              <a:rPr lang="en-IT"/>
              <a:t> and </a:t>
            </a:r>
            <a:r>
              <a:rPr lang="en-IT" b="1"/>
              <a:t>data publication</a:t>
            </a:r>
            <a:r>
              <a:rPr lang="en-US" b="1"/>
              <a:t>. </a:t>
            </a:r>
            <a:endParaRPr lang="en-IT"/>
          </a:p>
          <a:p>
            <a:pPr>
              <a:lnSpc>
                <a:spcPct val="110000"/>
              </a:lnSpc>
            </a:pPr>
            <a:endParaRPr lang="en-RO"/>
          </a:p>
        </p:txBody>
      </p:sp>
      <p:sp>
        <p:nvSpPr>
          <p:cNvPr id="6" name="TextBox 5">
            <a:extLst>
              <a:ext uri="{FF2B5EF4-FFF2-40B4-BE49-F238E27FC236}">
                <a16:creationId xmlns:a16="http://schemas.microsoft.com/office/drawing/2014/main" id="{9C1BBF34-3F0A-4285-778D-CE80B8B20F82}"/>
              </a:ext>
            </a:extLst>
          </p:cNvPr>
          <p:cNvSpPr txBox="1"/>
          <p:nvPr/>
        </p:nvSpPr>
        <p:spPr>
          <a:xfrm>
            <a:off x="3028951" y="3816960"/>
            <a:ext cx="5852160" cy="2123658"/>
          </a:xfrm>
          <a:prstGeom prst="rect">
            <a:avLst/>
          </a:prstGeom>
          <a:noFill/>
        </p:spPr>
        <p:txBody>
          <a:bodyPr wrap="square">
            <a:spAutoFit/>
          </a:bodyPr>
          <a:lstStyle/>
          <a:p>
            <a:r>
              <a:rPr lang="en-IT" sz="2200" b="1">
                <a:solidFill>
                  <a:schemeClr val="bg1"/>
                </a:solidFill>
              </a:rPr>
              <a:t>The NECPs outline how EU MS intend to address</a:t>
            </a:r>
          </a:p>
          <a:p>
            <a:pPr marL="342900" lvl="0" indent="-342900">
              <a:buSzPts val="1000"/>
              <a:buFont typeface="Symbol" pitchFamily="2" charset="2"/>
              <a:buChar char=""/>
              <a:tabLst>
                <a:tab pos="457200" algn="l"/>
              </a:tabLst>
            </a:pPr>
            <a:r>
              <a:rPr lang="en-IT" sz="2200" b="1">
                <a:solidFill>
                  <a:schemeClr val="bg1"/>
                </a:solidFill>
              </a:rPr>
              <a:t>energy efficiency</a:t>
            </a:r>
          </a:p>
          <a:p>
            <a:pPr marL="342900" lvl="0" indent="-342900">
              <a:buSzPts val="1000"/>
              <a:buFont typeface="Symbol" pitchFamily="2" charset="2"/>
              <a:buChar char=""/>
              <a:tabLst>
                <a:tab pos="457200" algn="l"/>
              </a:tabLst>
            </a:pPr>
            <a:r>
              <a:rPr lang="en-IT" sz="2200" b="1">
                <a:solidFill>
                  <a:schemeClr val="bg1"/>
                </a:solidFill>
              </a:rPr>
              <a:t>renewables</a:t>
            </a:r>
          </a:p>
          <a:p>
            <a:pPr marL="342900" lvl="0" indent="-342900">
              <a:buSzPts val="1000"/>
              <a:buFont typeface="Symbol" pitchFamily="2" charset="2"/>
              <a:buChar char=""/>
              <a:tabLst>
                <a:tab pos="457200" algn="l"/>
              </a:tabLst>
            </a:pPr>
            <a:r>
              <a:rPr lang="en-IT" sz="2200" b="1">
                <a:solidFill>
                  <a:schemeClr val="bg1"/>
                </a:solidFill>
              </a:rPr>
              <a:t>greenhouse gas emissions reductions</a:t>
            </a:r>
          </a:p>
          <a:p>
            <a:pPr marL="342900" lvl="0" indent="-342900">
              <a:buSzPts val="1000"/>
              <a:buFont typeface="Symbol" pitchFamily="2" charset="2"/>
              <a:buChar char=""/>
              <a:tabLst>
                <a:tab pos="457200" algn="l"/>
              </a:tabLst>
            </a:pPr>
            <a:r>
              <a:rPr lang="en-IT" sz="2200" b="1">
                <a:solidFill>
                  <a:schemeClr val="bg1"/>
                </a:solidFill>
              </a:rPr>
              <a:t>interconnections</a:t>
            </a:r>
          </a:p>
          <a:p>
            <a:pPr marL="342900" lvl="0" indent="-342900">
              <a:buSzPts val="1000"/>
              <a:buFont typeface="Symbol" pitchFamily="2" charset="2"/>
              <a:buChar char=""/>
              <a:tabLst>
                <a:tab pos="457200" algn="l"/>
              </a:tabLst>
            </a:pPr>
            <a:r>
              <a:rPr lang="en-IT" sz="2200" b="1">
                <a:solidFill>
                  <a:schemeClr val="bg1"/>
                </a:solidFill>
              </a:rPr>
              <a:t>research and innovation</a:t>
            </a:r>
          </a:p>
        </p:txBody>
      </p:sp>
    </p:spTree>
    <p:extLst>
      <p:ext uri="{BB962C8B-B14F-4D97-AF65-F5344CB8AC3E}">
        <p14:creationId xmlns:p14="http://schemas.microsoft.com/office/powerpoint/2010/main" val="4116994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 name="Group 48">
            <a:extLst>
              <a:ext uri="{FF2B5EF4-FFF2-40B4-BE49-F238E27FC236}">
                <a16:creationId xmlns:a16="http://schemas.microsoft.com/office/drawing/2014/main" id="{A3E11732-67B0-4CDD-32FF-465CE3D1C15F}"/>
              </a:ext>
            </a:extLst>
          </p:cNvPr>
          <p:cNvGrpSpPr/>
          <p:nvPr/>
        </p:nvGrpSpPr>
        <p:grpSpPr>
          <a:xfrm>
            <a:off x="8119524" y="3935273"/>
            <a:ext cx="3196349" cy="1715494"/>
            <a:chOff x="8119524" y="3444625"/>
            <a:chExt cx="3196349" cy="1715494"/>
          </a:xfrm>
        </p:grpSpPr>
        <p:sp>
          <p:nvSpPr>
            <p:cNvPr id="16" name="Rounded Rectangle 15">
              <a:extLst>
                <a:ext uri="{FF2B5EF4-FFF2-40B4-BE49-F238E27FC236}">
                  <a16:creationId xmlns:a16="http://schemas.microsoft.com/office/drawing/2014/main" id="{7FA5997E-E61D-AA63-EF4F-364F20444D44}"/>
                </a:ext>
              </a:extLst>
            </p:cNvPr>
            <p:cNvSpPr/>
            <p:nvPr/>
          </p:nvSpPr>
          <p:spPr>
            <a:xfrm>
              <a:off x="8119524" y="3444625"/>
              <a:ext cx="3196349" cy="1715494"/>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O"/>
            </a:p>
          </p:txBody>
        </p:sp>
        <p:sp>
          <p:nvSpPr>
            <p:cNvPr id="31" name="Title 1">
              <a:extLst>
                <a:ext uri="{FF2B5EF4-FFF2-40B4-BE49-F238E27FC236}">
                  <a16:creationId xmlns:a16="http://schemas.microsoft.com/office/drawing/2014/main" id="{64C7C5F0-5129-D57C-6C6E-FE7E16838581}"/>
                </a:ext>
              </a:extLst>
            </p:cNvPr>
            <p:cNvSpPr txBox="1">
              <a:spLocks/>
            </p:cNvSpPr>
            <p:nvPr/>
          </p:nvSpPr>
          <p:spPr>
            <a:xfrm>
              <a:off x="8418179" y="3782420"/>
              <a:ext cx="2777019" cy="332262"/>
            </a:xfrm>
            <a:prstGeom prst="rect">
              <a:avLst/>
            </a:prstGeom>
          </p:spPr>
          <p:txBody>
            <a:bodyPr lIns="0" tIns="0" rIns="0" bIns="0"/>
            <a:lstStyle>
              <a:lvl1pPr algn="l" defTabSz="914400" rtl="0" eaLnBrk="1" latinLnBrk="0" hangingPunct="1">
                <a:lnSpc>
                  <a:spcPct val="90000"/>
                </a:lnSpc>
                <a:spcBef>
                  <a:spcPct val="0"/>
                </a:spcBef>
                <a:buNone/>
                <a:defRPr sz="3000" b="1" i="0" kern="1200">
                  <a:solidFill>
                    <a:schemeClr val="tx1"/>
                  </a:solidFill>
                  <a:latin typeface="Quicksand SemiBold" pitchFamily="2" charset="77"/>
                  <a:ea typeface="+mj-ea"/>
                  <a:cs typeface="+mj-cs"/>
                </a:defRPr>
              </a:lvl1pPr>
            </a:lstStyle>
            <a:p>
              <a:r>
                <a:rPr lang="it-IT" sz="2400"/>
                <a:t>June 23/June 24</a:t>
              </a:r>
              <a:endParaRPr lang="en-RO" sz="2400"/>
            </a:p>
          </p:txBody>
        </p:sp>
      </p:grpSp>
      <p:grpSp>
        <p:nvGrpSpPr>
          <p:cNvPr id="50" name="Group 49">
            <a:extLst>
              <a:ext uri="{FF2B5EF4-FFF2-40B4-BE49-F238E27FC236}">
                <a16:creationId xmlns:a16="http://schemas.microsoft.com/office/drawing/2014/main" id="{85668C53-3C8E-03F7-AEC2-488ADEADA09F}"/>
              </a:ext>
            </a:extLst>
          </p:cNvPr>
          <p:cNvGrpSpPr/>
          <p:nvPr/>
        </p:nvGrpSpPr>
        <p:grpSpPr>
          <a:xfrm>
            <a:off x="8095623" y="1872424"/>
            <a:ext cx="3196349" cy="1715494"/>
            <a:chOff x="8119525" y="1323688"/>
            <a:chExt cx="3196349" cy="1715494"/>
          </a:xfrm>
        </p:grpSpPr>
        <p:sp>
          <p:nvSpPr>
            <p:cNvPr id="13" name="Rounded Rectangle 12">
              <a:extLst>
                <a:ext uri="{FF2B5EF4-FFF2-40B4-BE49-F238E27FC236}">
                  <a16:creationId xmlns:a16="http://schemas.microsoft.com/office/drawing/2014/main" id="{E39EA9B2-4A78-9046-5B20-5147F5BB3E2A}"/>
                </a:ext>
              </a:extLst>
            </p:cNvPr>
            <p:cNvSpPr/>
            <p:nvPr/>
          </p:nvSpPr>
          <p:spPr>
            <a:xfrm>
              <a:off x="8119525" y="1323688"/>
              <a:ext cx="3196349" cy="1715494"/>
            </a:xfrm>
            <a:prstGeom prst="round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RO"/>
            </a:p>
          </p:txBody>
        </p:sp>
        <p:sp>
          <p:nvSpPr>
            <p:cNvPr id="25" name="Title 1">
              <a:extLst>
                <a:ext uri="{FF2B5EF4-FFF2-40B4-BE49-F238E27FC236}">
                  <a16:creationId xmlns:a16="http://schemas.microsoft.com/office/drawing/2014/main" id="{E18901A4-D50E-DDEF-D6D8-8A3DA3381682}"/>
                </a:ext>
              </a:extLst>
            </p:cNvPr>
            <p:cNvSpPr txBox="1">
              <a:spLocks/>
            </p:cNvSpPr>
            <p:nvPr/>
          </p:nvSpPr>
          <p:spPr>
            <a:xfrm>
              <a:off x="8418179" y="1671043"/>
              <a:ext cx="2777019" cy="332262"/>
            </a:xfrm>
            <a:prstGeom prst="rect">
              <a:avLst/>
            </a:prstGeom>
          </p:spPr>
          <p:txBody>
            <a:bodyPr lIns="0" tIns="0" rIns="0" bIns="0"/>
            <a:lstStyle>
              <a:lvl1pPr algn="l" defTabSz="914400" rtl="0" eaLnBrk="1" latinLnBrk="0" hangingPunct="1">
                <a:lnSpc>
                  <a:spcPct val="90000"/>
                </a:lnSpc>
                <a:spcBef>
                  <a:spcPct val="0"/>
                </a:spcBef>
                <a:buNone/>
                <a:defRPr sz="3000" b="1" i="0" kern="1200">
                  <a:solidFill>
                    <a:schemeClr val="tx1"/>
                  </a:solidFill>
                  <a:latin typeface="Quicksand SemiBold" pitchFamily="2" charset="77"/>
                  <a:ea typeface="+mj-ea"/>
                  <a:cs typeface="+mj-cs"/>
                </a:defRPr>
              </a:lvl1pPr>
            </a:lstStyle>
            <a:p>
              <a:r>
                <a:rPr lang="it-IT" sz="2400" err="1"/>
                <a:t>December</a:t>
              </a:r>
              <a:r>
                <a:rPr lang="it-IT" sz="2400"/>
                <a:t> 2019</a:t>
              </a:r>
              <a:endParaRPr lang="en-RO" sz="2400"/>
            </a:p>
          </p:txBody>
        </p:sp>
      </p:grpSp>
      <p:grpSp>
        <p:nvGrpSpPr>
          <p:cNvPr id="48" name="Group 47">
            <a:extLst>
              <a:ext uri="{FF2B5EF4-FFF2-40B4-BE49-F238E27FC236}">
                <a16:creationId xmlns:a16="http://schemas.microsoft.com/office/drawing/2014/main" id="{E6A88D49-4364-8F4E-3034-E2C1790230FB}"/>
              </a:ext>
            </a:extLst>
          </p:cNvPr>
          <p:cNvGrpSpPr/>
          <p:nvPr/>
        </p:nvGrpSpPr>
        <p:grpSpPr>
          <a:xfrm>
            <a:off x="4455799" y="3927381"/>
            <a:ext cx="3196349" cy="1715494"/>
            <a:chOff x="4437677" y="3444625"/>
            <a:chExt cx="3196349" cy="1715494"/>
          </a:xfrm>
        </p:grpSpPr>
        <p:sp>
          <p:nvSpPr>
            <p:cNvPr id="15" name="Rounded Rectangle 14">
              <a:extLst>
                <a:ext uri="{FF2B5EF4-FFF2-40B4-BE49-F238E27FC236}">
                  <a16:creationId xmlns:a16="http://schemas.microsoft.com/office/drawing/2014/main" id="{DE7D7F82-AEC5-24B5-26DC-E42A784FFCD9}"/>
                </a:ext>
              </a:extLst>
            </p:cNvPr>
            <p:cNvSpPr/>
            <p:nvPr/>
          </p:nvSpPr>
          <p:spPr>
            <a:xfrm>
              <a:off x="4437677" y="3444625"/>
              <a:ext cx="3196349" cy="1715494"/>
            </a:xfrm>
            <a:prstGeom prst="round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RO"/>
            </a:p>
          </p:txBody>
        </p:sp>
        <p:sp>
          <p:nvSpPr>
            <p:cNvPr id="29" name="Title 1">
              <a:extLst>
                <a:ext uri="{FF2B5EF4-FFF2-40B4-BE49-F238E27FC236}">
                  <a16:creationId xmlns:a16="http://schemas.microsoft.com/office/drawing/2014/main" id="{9DCEA1AF-BDAC-F7BC-0EB7-719BFB4CDC47}"/>
                </a:ext>
              </a:extLst>
            </p:cNvPr>
            <p:cNvSpPr txBox="1">
              <a:spLocks/>
            </p:cNvSpPr>
            <p:nvPr/>
          </p:nvSpPr>
          <p:spPr>
            <a:xfrm>
              <a:off x="4772572" y="3782420"/>
              <a:ext cx="2777019" cy="332262"/>
            </a:xfrm>
            <a:prstGeom prst="rect">
              <a:avLst/>
            </a:prstGeom>
          </p:spPr>
          <p:txBody>
            <a:bodyPr lIns="0" tIns="0" rIns="0" bIns="0"/>
            <a:lstStyle>
              <a:lvl1pPr algn="l" defTabSz="914400" rtl="0" eaLnBrk="1" latinLnBrk="0" hangingPunct="1">
                <a:lnSpc>
                  <a:spcPct val="90000"/>
                </a:lnSpc>
                <a:spcBef>
                  <a:spcPct val="0"/>
                </a:spcBef>
                <a:buNone/>
                <a:defRPr sz="3000" b="1" i="0" kern="1200">
                  <a:solidFill>
                    <a:schemeClr val="tx1"/>
                  </a:solidFill>
                  <a:latin typeface="Quicksand SemiBold" pitchFamily="2" charset="77"/>
                  <a:ea typeface="+mj-ea"/>
                  <a:cs typeface="+mj-cs"/>
                </a:defRPr>
              </a:lvl1pPr>
            </a:lstStyle>
            <a:p>
              <a:r>
                <a:rPr lang="it-IT" sz="2400" err="1"/>
                <a:t>Every</a:t>
              </a:r>
              <a:r>
                <a:rPr lang="it-IT" sz="2400"/>
                <a:t> 2 </a:t>
              </a:r>
              <a:r>
                <a:rPr lang="it-IT" sz="2400" err="1"/>
                <a:t>years</a:t>
              </a:r>
              <a:endParaRPr lang="en-RO" sz="2400"/>
            </a:p>
          </p:txBody>
        </p:sp>
        <p:pic>
          <p:nvPicPr>
            <p:cNvPr id="38" name="Picture 37" descr="Icon&#10;&#10;Description automatically generated">
              <a:extLst>
                <a:ext uri="{FF2B5EF4-FFF2-40B4-BE49-F238E27FC236}">
                  <a16:creationId xmlns:a16="http://schemas.microsoft.com/office/drawing/2014/main" id="{C142D7ED-F87C-8483-119D-2BD56C1950CD}"/>
                </a:ext>
              </a:extLst>
            </p:cNvPr>
            <p:cNvPicPr>
              <a:picLocks noChangeAspect="1"/>
            </p:cNvPicPr>
            <p:nvPr/>
          </p:nvPicPr>
          <p:blipFill>
            <a:blip r:embed="rId3"/>
            <a:stretch>
              <a:fillRect/>
            </a:stretch>
          </p:blipFill>
          <p:spPr>
            <a:xfrm>
              <a:off x="7018537" y="4138867"/>
              <a:ext cx="461664" cy="461664"/>
            </a:xfrm>
            <a:prstGeom prst="rect">
              <a:avLst/>
            </a:prstGeom>
          </p:spPr>
        </p:pic>
      </p:grpSp>
      <p:grpSp>
        <p:nvGrpSpPr>
          <p:cNvPr id="51" name="Group 50">
            <a:extLst>
              <a:ext uri="{FF2B5EF4-FFF2-40B4-BE49-F238E27FC236}">
                <a16:creationId xmlns:a16="http://schemas.microsoft.com/office/drawing/2014/main" id="{8FB9A4B7-AEF1-517A-3B45-21E1B1BF3383}"/>
              </a:ext>
            </a:extLst>
          </p:cNvPr>
          <p:cNvGrpSpPr/>
          <p:nvPr/>
        </p:nvGrpSpPr>
        <p:grpSpPr>
          <a:xfrm>
            <a:off x="4455799" y="1872424"/>
            <a:ext cx="3196349" cy="1715494"/>
            <a:chOff x="4437678" y="1323688"/>
            <a:chExt cx="3196349" cy="1715494"/>
          </a:xfrm>
        </p:grpSpPr>
        <p:sp>
          <p:nvSpPr>
            <p:cNvPr id="12" name="Rounded Rectangle 11">
              <a:extLst>
                <a:ext uri="{FF2B5EF4-FFF2-40B4-BE49-F238E27FC236}">
                  <a16:creationId xmlns:a16="http://schemas.microsoft.com/office/drawing/2014/main" id="{6F971DF2-2022-A8AF-855C-7F289CC389D7}"/>
                </a:ext>
              </a:extLst>
            </p:cNvPr>
            <p:cNvSpPr/>
            <p:nvPr/>
          </p:nvSpPr>
          <p:spPr>
            <a:xfrm>
              <a:off x="4437678" y="1323688"/>
              <a:ext cx="3196349" cy="1715494"/>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O"/>
            </a:p>
          </p:txBody>
        </p:sp>
        <p:sp>
          <p:nvSpPr>
            <p:cNvPr id="23" name="Title 1">
              <a:extLst>
                <a:ext uri="{FF2B5EF4-FFF2-40B4-BE49-F238E27FC236}">
                  <a16:creationId xmlns:a16="http://schemas.microsoft.com/office/drawing/2014/main" id="{101963B6-8FE6-4034-9E59-3CF33C412ABE}"/>
                </a:ext>
              </a:extLst>
            </p:cNvPr>
            <p:cNvSpPr txBox="1">
              <a:spLocks/>
            </p:cNvSpPr>
            <p:nvPr/>
          </p:nvSpPr>
          <p:spPr>
            <a:xfrm>
              <a:off x="4772572" y="1671043"/>
              <a:ext cx="2777019" cy="332262"/>
            </a:xfrm>
            <a:prstGeom prst="rect">
              <a:avLst/>
            </a:prstGeom>
          </p:spPr>
          <p:txBody>
            <a:bodyPr lIns="0" tIns="0" rIns="0" bIns="0"/>
            <a:lstStyle>
              <a:lvl1pPr algn="l" defTabSz="914400" rtl="0" eaLnBrk="1" latinLnBrk="0" hangingPunct="1">
                <a:lnSpc>
                  <a:spcPct val="90000"/>
                </a:lnSpc>
                <a:spcBef>
                  <a:spcPct val="0"/>
                </a:spcBef>
                <a:buNone/>
                <a:defRPr sz="3000" b="1" i="0" kern="1200">
                  <a:solidFill>
                    <a:schemeClr val="tx1"/>
                  </a:solidFill>
                  <a:latin typeface="Quicksand SemiBold" pitchFamily="2" charset="77"/>
                  <a:ea typeface="+mj-ea"/>
                  <a:cs typeface="+mj-cs"/>
                </a:defRPr>
              </a:lvl1pPr>
            </a:lstStyle>
            <a:p>
              <a:r>
                <a:rPr lang="it-IT" sz="2400"/>
                <a:t>June 2019</a:t>
              </a:r>
              <a:endParaRPr lang="en-RO" sz="2400"/>
            </a:p>
          </p:txBody>
        </p:sp>
        <p:sp>
          <p:nvSpPr>
            <p:cNvPr id="24" name="TextBox 23">
              <a:extLst>
                <a:ext uri="{FF2B5EF4-FFF2-40B4-BE49-F238E27FC236}">
                  <a16:creationId xmlns:a16="http://schemas.microsoft.com/office/drawing/2014/main" id="{3447BF4C-D9D9-63E0-5C3A-FDEA7655E360}"/>
                </a:ext>
              </a:extLst>
            </p:cNvPr>
            <p:cNvSpPr txBox="1"/>
            <p:nvPr/>
          </p:nvSpPr>
          <p:spPr>
            <a:xfrm>
              <a:off x="4707489" y="2035010"/>
              <a:ext cx="2777019" cy="738664"/>
            </a:xfrm>
            <a:prstGeom prst="rect">
              <a:avLst/>
            </a:prstGeom>
            <a:noFill/>
          </p:spPr>
          <p:txBody>
            <a:bodyPr wrap="square" lIns="0" tIns="0" rIns="0" bIns="0" rtlCol="0">
              <a:spAutoFit/>
            </a:bodyPr>
            <a:lstStyle/>
            <a:p>
              <a:r>
                <a:rPr lang="en-GB" sz="1600">
                  <a:effectLst/>
                  <a:latin typeface="Open Sans" panose="020B0606030504020204" pitchFamily="34" charset="0"/>
                  <a:ea typeface="Open Sans" panose="020B0606030504020204" pitchFamily="34" charset="0"/>
                  <a:cs typeface="Open Sans" panose="020B0606030504020204" pitchFamily="34" charset="0"/>
                </a:rPr>
                <a:t>The EC delivered an overall assessment and </a:t>
              </a:r>
              <a:r>
                <a:rPr lang="en-GB" sz="1600" err="1">
                  <a:effectLst/>
                  <a:latin typeface="Open Sans" panose="020B0606030504020204" pitchFamily="34" charset="0"/>
                  <a:ea typeface="Open Sans" panose="020B0606030504020204" pitchFamily="34" charset="0"/>
                  <a:cs typeface="Open Sans" panose="020B0606030504020204" pitchFamily="34" charset="0"/>
                </a:rPr>
                <a:t>coutry</a:t>
              </a:r>
              <a:r>
                <a:rPr lang="en-GB" sz="1600">
                  <a:latin typeface="Open Sans" panose="020B0606030504020204" pitchFamily="34" charset="0"/>
                  <a:ea typeface="Open Sans" panose="020B0606030504020204" pitchFamily="34" charset="0"/>
                  <a:cs typeface="Open Sans" panose="020B0606030504020204" pitchFamily="34" charset="0"/>
                </a:rPr>
                <a:t>-specific recommendations</a:t>
              </a:r>
              <a:endParaRPr lang="en-GB" sz="1600">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40" name="Picture 39" descr="Icon&#10;&#10;Description automatically generated">
              <a:extLst>
                <a:ext uri="{FF2B5EF4-FFF2-40B4-BE49-F238E27FC236}">
                  <a16:creationId xmlns:a16="http://schemas.microsoft.com/office/drawing/2014/main" id="{DACC86FF-63BB-FC82-E024-EF602C74185B}"/>
                </a:ext>
              </a:extLst>
            </p:cNvPr>
            <p:cNvPicPr>
              <a:picLocks noChangeAspect="1"/>
            </p:cNvPicPr>
            <p:nvPr/>
          </p:nvPicPr>
          <p:blipFill>
            <a:blip r:embed="rId4"/>
            <a:stretch>
              <a:fillRect/>
            </a:stretch>
          </p:blipFill>
          <p:spPr>
            <a:xfrm>
              <a:off x="7032509" y="1485583"/>
              <a:ext cx="461664" cy="461664"/>
            </a:xfrm>
            <a:prstGeom prst="rect">
              <a:avLst/>
            </a:prstGeom>
          </p:spPr>
        </p:pic>
      </p:grpSp>
      <p:grpSp>
        <p:nvGrpSpPr>
          <p:cNvPr id="52" name="Group 51">
            <a:extLst>
              <a:ext uri="{FF2B5EF4-FFF2-40B4-BE49-F238E27FC236}">
                <a16:creationId xmlns:a16="http://schemas.microsoft.com/office/drawing/2014/main" id="{B0ED38A1-6CEC-55B0-E530-EBE7D352A11C}"/>
              </a:ext>
            </a:extLst>
          </p:cNvPr>
          <p:cNvGrpSpPr/>
          <p:nvPr/>
        </p:nvGrpSpPr>
        <p:grpSpPr>
          <a:xfrm>
            <a:off x="815975" y="1872424"/>
            <a:ext cx="3196349" cy="1715494"/>
            <a:chOff x="815975" y="1323688"/>
            <a:chExt cx="3196349" cy="1715494"/>
          </a:xfrm>
        </p:grpSpPr>
        <p:sp>
          <p:nvSpPr>
            <p:cNvPr id="11" name="Rounded Rectangle 10">
              <a:extLst>
                <a:ext uri="{FF2B5EF4-FFF2-40B4-BE49-F238E27FC236}">
                  <a16:creationId xmlns:a16="http://schemas.microsoft.com/office/drawing/2014/main" id="{9590DF41-3911-429F-2B53-35FD16726518}"/>
                </a:ext>
              </a:extLst>
            </p:cNvPr>
            <p:cNvSpPr/>
            <p:nvPr/>
          </p:nvSpPr>
          <p:spPr>
            <a:xfrm>
              <a:off x="815975" y="1323688"/>
              <a:ext cx="3196349" cy="1715494"/>
            </a:xfrm>
            <a:prstGeom prst="round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RO"/>
            </a:p>
          </p:txBody>
        </p:sp>
        <p:sp>
          <p:nvSpPr>
            <p:cNvPr id="19" name="Title 1">
              <a:extLst>
                <a:ext uri="{FF2B5EF4-FFF2-40B4-BE49-F238E27FC236}">
                  <a16:creationId xmlns:a16="http://schemas.microsoft.com/office/drawing/2014/main" id="{AE795641-1B75-718A-3461-D778124DFAA1}"/>
                </a:ext>
              </a:extLst>
            </p:cNvPr>
            <p:cNvSpPr txBox="1">
              <a:spLocks/>
            </p:cNvSpPr>
            <p:nvPr/>
          </p:nvSpPr>
          <p:spPr>
            <a:xfrm>
              <a:off x="1126966" y="1671043"/>
              <a:ext cx="2777019" cy="332262"/>
            </a:xfrm>
            <a:prstGeom prst="rect">
              <a:avLst/>
            </a:prstGeom>
          </p:spPr>
          <p:txBody>
            <a:bodyPr lIns="0" tIns="0" rIns="0" bIns="0"/>
            <a:lstStyle>
              <a:lvl1pPr algn="l" defTabSz="914400" rtl="0" eaLnBrk="1" latinLnBrk="0" hangingPunct="1">
                <a:lnSpc>
                  <a:spcPct val="90000"/>
                </a:lnSpc>
                <a:spcBef>
                  <a:spcPct val="0"/>
                </a:spcBef>
                <a:buNone/>
                <a:defRPr sz="3000" b="1" i="0" kern="1200">
                  <a:solidFill>
                    <a:schemeClr val="tx1"/>
                  </a:solidFill>
                  <a:latin typeface="Quicksand SemiBold" pitchFamily="2" charset="77"/>
                  <a:ea typeface="+mj-ea"/>
                  <a:cs typeface="+mj-cs"/>
                </a:defRPr>
              </a:lvl1pPr>
            </a:lstStyle>
            <a:p>
              <a:r>
                <a:rPr lang="it-IT" sz="2400" err="1"/>
                <a:t>December</a:t>
              </a:r>
              <a:r>
                <a:rPr lang="it-IT" sz="2400"/>
                <a:t> 2018</a:t>
              </a:r>
              <a:endParaRPr lang="en-RO" sz="2400"/>
            </a:p>
          </p:txBody>
        </p:sp>
        <p:sp>
          <p:nvSpPr>
            <p:cNvPr id="20" name="TextBox 19">
              <a:extLst>
                <a:ext uri="{FF2B5EF4-FFF2-40B4-BE49-F238E27FC236}">
                  <a16:creationId xmlns:a16="http://schemas.microsoft.com/office/drawing/2014/main" id="{933C3E1E-E2F2-2001-050F-614BBEB948C6}"/>
                </a:ext>
              </a:extLst>
            </p:cNvPr>
            <p:cNvSpPr txBox="1"/>
            <p:nvPr/>
          </p:nvSpPr>
          <p:spPr>
            <a:xfrm>
              <a:off x="1126965" y="2125015"/>
              <a:ext cx="2777019" cy="492443"/>
            </a:xfrm>
            <a:prstGeom prst="rect">
              <a:avLst/>
            </a:prstGeom>
            <a:noFill/>
          </p:spPr>
          <p:txBody>
            <a:bodyPr wrap="square" lIns="0" tIns="0" rIns="0" bIns="0" rtlCol="0">
              <a:spAutoFit/>
            </a:bodyPr>
            <a:lstStyle/>
            <a:p>
              <a:r>
                <a:rPr lang="en-GB" sz="1600">
                  <a:effectLst/>
                  <a:latin typeface="Open Sans" panose="020B0606030504020204" pitchFamily="34" charset="0"/>
                  <a:ea typeface="Open Sans" panose="020B0606030504020204" pitchFamily="34" charset="0"/>
                  <a:cs typeface="Open Sans" panose="020B0606030504020204" pitchFamily="34" charset="0"/>
                </a:rPr>
                <a:t>MS had to submit their draft NECPs</a:t>
              </a:r>
            </a:p>
          </p:txBody>
        </p:sp>
      </p:grpSp>
      <p:grpSp>
        <p:nvGrpSpPr>
          <p:cNvPr id="47" name="Group 46">
            <a:extLst>
              <a:ext uri="{FF2B5EF4-FFF2-40B4-BE49-F238E27FC236}">
                <a16:creationId xmlns:a16="http://schemas.microsoft.com/office/drawing/2014/main" id="{A04DD253-2BAF-6950-FE02-3FC2EC88A4D0}"/>
              </a:ext>
            </a:extLst>
          </p:cNvPr>
          <p:cNvGrpSpPr/>
          <p:nvPr/>
        </p:nvGrpSpPr>
        <p:grpSpPr>
          <a:xfrm>
            <a:off x="815975" y="3977736"/>
            <a:ext cx="3196349" cy="1715494"/>
            <a:chOff x="804325" y="3444625"/>
            <a:chExt cx="3196349" cy="1715494"/>
          </a:xfrm>
        </p:grpSpPr>
        <p:sp>
          <p:nvSpPr>
            <p:cNvPr id="14" name="Rounded Rectangle 13">
              <a:extLst>
                <a:ext uri="{FF2B5EF4-FFF2-40B4-BE49-F238E27FC236}">
                  <a16:creationId xmlns:a16="http://schemas.microsoft.com/office/drawing/2014/main" id="{4EF6618A-CCD7-067D-EB9D-A4659AFDDFD7}"/>
                </a:ext>
              </a:extLst>
            </p:cNvPr>
            <p:cNvSpPr/>
            <p:nvPr/>
          </p:nvSpPr>
          <p:spPr>
            <a:xfrm>
              <a:off x="804325" y="3444625"/>
              <a:ext cx="3196349" cy="1715494"/>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RO"/>
            </a:p>
          </p:txBody>
        </p:sp>
        <p:sp>
          <p:nvSpPr>
            <p:cNvPr id="27" name="Title 1">
              <a:extLst>
                <a:ext uri="{FF2B5EF4-FFF2-40B4-BE49-F238E27FC236}">
                  <a16:creationId xmlns:a16="http://schemas.microsoft.com/office/drawing/2014/main" id="{4CC744AB-F32C-736A-52EF-DA3424FC927D}"/>
                </a:ext>
              </a:extLst>
            </p:cNvPr>
            <p:cNvSpPr txBox="1">
              <a:spLocks/>
            </p:cNvSpPr>
            <p:nvPr/>
          </p:nvSpPr>
          <p:spPr>
            <a:xfrm>
              <a:off x="1126966" y="3782420"/>
              <a:ext cx="2777019" cy="332262"/>
            </a:xfrm>
            <a:prstGeom prst="rect">
              <a:avLst/>
            </a:prstGeom>
          </p:spPr>
          <p:txBody>
            <a:bodyPr lIns="0" tIns="0" rIns="0" bIns="0"/>
            <a:lstStyle>
              <a:lvl1pPr algn="l" defTabSz="914400" rtl="0" eaLnBrk="1" latinLnBrk="0" hangingPunct="1">
                <a:lnSpc>
                  <a:spcPct val="90000"/>
                </a:lnSpc>
                <a:spcBef>
                  <a:spcPct val="0"/>
                </a:spcBef>
                <a:buNone/>
                <a:defRPr sz="3000" b="1" i="0" kern="1200">
                  <a:solidFill>
                    <a:schemeClr val="tx1"/>
                  </a:solidFill>
                  <a:latin typeface="Quicksand SemiBold" pitchFamily="2" charset="77"/>
                  <a:ea typeface="+mj-ea"/>
                  <a:cs typeface="+mj-cs"/>
                </a:defRPr>
              </a:lvl1pPr>
            </a:lstStyle>
            <a:p>
              <a:r>
                <a:rPr lang="it-IT" sz="2400" err="1"/>
                <a:t>September</a:t>
              </a:r>
              <a:r>
                <a:rPr lang="it-IT" sz="2400"/>
                <a:t> 2020</a:t>
              </a:r>
              <a:endParaRPr lang="en-RO" sz="2400"/>
            </a:p>
          </p:txBody>
        </p:sp>
      </p:grpSp>
      <p:pic>
        <p:nvPicPr>
          <p:cNvPr id="45" name="Picture 44">
            <a:extLst>
              <a:ext uri="{FF2B5EF4-FFF2-40B4-BE49-F238E27FC236}">
                <a16:creationId xmlns:a16="http://schemas.microsoft.com/office/drawing/2014/main" id="{11F7D02D-7A33-D2CC-D43C-6901D53157A9}"/>
              </a:ext>
            </a:extLst>
          </p:cNvPr>
          <p:cNvPicPr>
            <a:picLocks noChangeAspect="1"/>
          </p:cNvPicPr>
          <p:nvPr/>
        </p:nvPicPr>
        <p:blipFill>
          <a:blip r:embed="rId5"/>
          <a:stretch>
            <a:fillRect/>
          </a:stretch>
        </p:blipFill>
        <p:spPr>
          <a:xfrm>
            <a:off x="4055497" y="2590471"/>
            <a:ext cx="355600" cy="279400"/>
          </a:xfrm>
          <a:prstGeom prst="rect">
            <a:avLst/>
          </a:prstGeom>
        </p:spPr>
      </p:pic>
      <p:pic>
        <p:nvPicPr>
          <p:cNvPr id="46" name="Picture 45">
            <a:extLst>
              <a:ext uri="{FF2B5EF4-FFF2-40B4-BE49-F238E27FC236}">
                <a16:creationId xmlns:a16="http://schemas.microsoft.com/office/drawing/2014/main" id="{1FFFB3A6-A87B-B2BC-B72E-E31A2882CB9B}"/>
              </a:ext>
            </a:extLst>
          </p:cNvPr>
          <p:cNvPicPr>
            <a:picLocks noChangeAspect="1"/>
          </p:cNvPicPr>
          <p:nvPr/>
        </p:nvPicPr>
        <p:blipFill>
          <a:blip r:embed="rId5"/>
          <a:stretch>
            <a:fillRect/>
          </a:stretch>
        </p:blipFill>
        <p:spPr>
          <a:xfrm>
            <a:off x="7696850" y="2630219"/>
            <a:ext cx="355600" cy="279400"/>
          </a:xfrm>
          <a:prstGeom prst="rect">
            <a:avLst/>
          </a:prstGeom>
        </p:spPr>
      </p:pic>
      <p:cxnSp>
        <p:nvCxnSpPr>
          <p:cNvPr id="57" name="Curved Connector 56">
            <a:extLst>
              <a:ext uri="{FF2B5EF4-FFF2-40B4-BE49-F238E27FC236}">
                <a16:creationId xmlns:a16="http://schemas.microsoft.com/office/drawing/2014/main" id="{6E77F647-BAFC-47A1-D995-2339315306DB}"/>
              </a:ext>
            </a:extLst>
          </p:cNvPr>
          <p:cNvCxnSpPr>
            <a:stCxn id="13" idx="2"/>
            <a:endCxn id="14" idx="0"/>
          </p:cNvCxnSpPr>
          <p:nvPr/>
        </p:nvCxnSpPr>
        <p:spPr>
          <a:xfrm rot="5400000">
            <a:off x="5859065" y="143003"/>
            <a:ext cx="389818" cy="7279648"/>
          </a:xfrm>
          <a:prstGeom prst="curvedConnector3">
            <a:avLst/>
          </a:prstGeom>
          <a:ln w="12700">
            <a:solidFill>
              <a:schemeClr val="tx1"/>
            </a:solidFill>
            <a:tailEnd type="none" w="lg" len="med"/>
          </a:ln>
        </p:spPr>
        <p:style>
          <a:lnRef idx="1">
            <a:schemeClr val="accent1"/>
          </a:lnRef>
          <a:fillRef idx="0">
            <a:schemeClr val="accent1"/>
          </a:fillRef>
          <a:effectRef idx="0">
            <a:schemeClr val="accent1"/>
          </a:effectRef>
          <a:fontRef idx="minor">
            <a:schemeClr val="tx1"/>
          </a:fontRef>
        </p:style>
      </p:cxnSp>
      <p:pic>
        <p:nvPicPr>
          <p:cNvPr id="58" name="Picture 57">
            <a:extLst>
              <a:ext uri="{FF2B5EF4-FFF2-40B4-BE49-F238E27FC236}">
                <a16:creationId xmlns:a16="http://schemas.microsoft.com/office/drawing/2014/main" id="{C1E7F6B8-C53C-C868-4BA9-9F1AC8CF016A}"/>
              </a:ext>
            </a:extLst>
          </p:cNvPr>
          <p:cNvPicPr>
            <a:picLocks noChangeAspect="1"/>
          </p:cNvPicPr>
          <p:nvPr/>
        </p:nvPicPr>
        <p:blipFill>
          <a:blip r:embed="rId5"/>
          <a:stretch>
            <a:fillRect/>
          </a:stretch>
        </p:blipFill>
        <p:spPr>
          <a:xfrm>
            <a:off x="4044311" y="4695783"/>
            <a:ext cx="355600" cy="279400"/>
          </a:xfrm>
          <a:prstGeom prst="rect">
            <a:avLst/>
          </a:prstGeom>
        </p:spPr>
      </p:pic>
      <p:pic>
        <p:nvPicPr>
          <p:cNvPr id="60" name="Picture 59">
            <a:extLst>
              <a:ext uri="{FF2B5EF4-FFF2-40B4-BE49-F238E27FC236}">
                <a16:creationId xmlns:a16="http://schemas.microsoft.com/office/drawing/2014/main" id="{46B7386F-B6A2-6AED-AC1D-84B6072C7B8F}"/>
              </a:ext>
            </a:extLst>
          </p:cNvPr>
          <p:cNvPicPr>
            <a:picLocks noChangeAspect="1"/>
          </p:cNvPicPr>
          <p:nvPr/>
        </p:nvPicPr>
        <p:blipFill>
          <a:blip r:embed="rId5"/>
          <a:stretch>
            <a:fillRect/>
          </a:stretch>
        </p:blipFill>
        <p:spPr>
          <a:xfrm>
            <a:off x="7696850" y="4667258"/>
            <a:ext cx="355600" cy="279400"/>
          </a:xfrm>
          <a:prstGeom prst="rect">
            <a:avLst/>
          </a:prstGeom>
        </p:spPr>
      </p:pic>
      <p:pic>
        <p:nvPicPr>
          <p:cNvPr id="62" name="Picture 61">
            <a:extLst>
              <a:ext uri="{FF2B5EF4-FFF2-40B4-BE49-F238E27FC236}">
                <a16:creationId xmlns:a16="http://schemas.microsoft.com/office/drawing/2014/main" id="{7EB45F37-EE7D-E8E6-69B4-47C5E4CDE501}"/>
              </a:ext>
            </a:extLst>
          </p:cNvPr>
          <p:cNvPicPr>
            <a:picLocks noChangeAspect="1"/>
          </p:cNvPicPr>
          <p:nvPr/>
        </p:nvPicPr>
        <p:blipFill>
          <a:blip r:embed="rId6"/>
          <a:stretch>
            <a:fillRect/>
          </a:stretch>
        </p:blipFill>
        <p:spPr>
          <a:xfrm rot="8494941">
            <a:off x="2365162" y="3806887"/>
            <a:ext cx="139700" cy="279400"/>
          </a:xfrm>
          <a:prstGeom prst="rect">
            <a:avLst/>
          </a:prstGeom>
        </p:spPr>
      </p:pic>
      <p:sp>
        <p:nvSpPr>
          <p:cNvPr id="66" name="TextBox 65">
            <a:extLst>
              <a:ext uri="{FF2B5EF4-FFF2-40B4-BE49-F238E27FC236}">
                <a16:creationId xmlns:a16="http://schemas.microsoft.com/office/drawing/2014/main" id="{810DF3B5-D80C-855A-7B96-A8BCD6720296}"/>
              </a:ext>
            </a:extLst>
          </p:cNvPr>
          <p:cNvSpPr txBox="1"/>
          <p:nvPr/>
        </p:nvSpPr>
        <p:spPr>
          <a:xfrm>
            <a:off x="856978" y="1207233"/>
            <a:ext cx="6179681" cy="307777"/>
          </a:xfrm>
          <a:prstGeom prst="rect">
            <a:avLst/>
          </a:prstGeom>
          <a:noFill/>
        </p:spPr>
        <p:txBody>
          <a:bodyPr wrap="square" lIns="0" tIns="0" rIns="0" bIns="0">
            <a:spAutoFit/>
          </a:bodyPr>
          <a:lstStyle/>
          <a:p>
            <a:r>
              <a:rPr lang="en-GB" sz="2000" b="1">
                <a:solidFill>
                  <a:schemeClr val="tx2"/>
                </a:solidFill>
                <a:latin typeface="Quicksand SemiBold" pitchFamily="2" charset="77"/>
              </a:rPr>
              <a:t>The NECP process</a:t>
            </a:r>
            <a:endParaRPr lang="en-RO" sz="2000" b="1">
              <a:solidFill>
                <a:schemeClr val="tx2"/>
              </a:solidFill>
              <a:latin typeface="Quicksand SemiBold" pitchFamily="2" charset="77"/>
            </a:endParaRPr>
          </a:p>
        </p:txBody>
      </p:sp>
      <p:pic>
        <p:nvPicPr>
          <p:cNvPr id="2" name="Picture 1" descr="Icon&#10;&#10;Description automatically generated">
            <a:extLst>
              <a:ext uri="{FF2B5EF4-FFF2-40B4-BE49-F238E27FC236}">
                <a16:creationId xmlns:a16="http://schemas.microsoft.com/office/drawing/2014/main" id="{BB6B9DAC-1F90-DBB7-69F6-5D189114C07E}"/>
              </a:ext>
            </a:extLst>
          </p:cNvPr>
          <p:cNvPicPr>
            <a:picLocks noChangeAspect="1"/>
          </p:cNvPicPr>
          <p:nvPr/>
        </p:nvPicPr>
        <p:blipFill>
          <a:blip r:embed="rId7"/>
          <a:stretch>
            <a:fillRect/>
          </a:stretch>
        </p:blipFill>
        <p:spPr>
          <a:xfrm>
            <a:off x="3373997" y="3034248"/>
            <a:ext cx="461665" cy="461665"/>
          </a:xfrm>
          <a:prstGeom prst="rect">
            <a:avLst/>
          </a:prstGeom>
        </p:spPr>
      </p:pic>
      <p:sp>
        <p:nvSpPr>
          <p:cNvPr id="3" name="TextBox 2">
            <a:extLst>
              <a:ext uri="{FF2B5EF4-FFF2-40B4-BE49-F238E27FC236}">
                <a16:creationId xmlns:a16="http://schemas.microsoft.com/office/drawing/2014/main" id="{C6175A7D-9AEC-BA83-B27B-1429B4046DB7}"/>
              </a:ext>
            </a:extLst>
          </p:cNvPr>
          <p:cNvSpPr txBox="1"/>
          <p:nvPr/>
        </p:nvSpPr>
        <p:spPr>
          <a:xfrm>
            <a:off x="8329188" y="2701588"/>
            <a:ext cx="2777019" cy="492443"/>
          </a:xfrm>
          <a:prstGeom prst="rect">
            <a:avLst/>
          </a:prstGeom>
          <a:noFill/>
        </p:spPr>
        <p:txBody>
          <a:bodyPr wrap="square" lIns="0" tIns="0" rIns="0" bIns="0" rtlCol="0">
            <a:spAutoFit/>
          </a:bodyPr>
          <a:lstStyle/>
          <a:p>
            <a:r>
              <a:rPr lang="en-GB" sz="1600">
                <a:effectLst/>
                <a:latin typeface="Open Sans" panose="020B0606030504020204" pitchFamily="34" charset="0"/>
                <a:ea typeface="Open Sans" panose="020B0606030504020204" pitchFamily="34" charset="0"/>
                <a:cs typeface="Open Sans" panose="020B0606030504020204" pitchFamily="34" charset="0"/>
              </a:rPr>
              <a:t>MS had to submit their final NECPs</a:t>
            </a:r>
          </a:p>
        </p:txBody>
      </p:sp>
      <p:pic>
        <p:nvPicPr>
          <p:cNvPr id="4" name="Picture 3" descr="Icon&#10;&#10;Description automatically generated">
            <a:extLst>
              <a:ext uri="{FF2B5EF4-FFF2-40B4-BE49-F238E27FC236}">
                <a16:creationId xmlns:a16="http://schemas.microsoft.com/office/drawing/2014/main" id="{1B731AC6-836E-87D2-828A-0606B669E851}"/>
              </a:ext>
            </a:extLst>
          </p:cNvPr>
          <p:cNvPicPr>
            <a:picLocks noChangeAspect="1"/>
          </p:cNvPicPr>
          <p:nvPr/>
        </p:nvPicPr>
        <p:blipFill>
          <a:blip r:embed="rId7"/>
          <a:stretch>
            <a:fillRect/>
          </a:stretch>
        </p:blipFill>
        <p:spPr>
          <a:xfrm>
            <a:off x="10733533" y="3028220"/>
            <a:ext cx="461665" cy="461665"/>
          </a:xfrm>
          <a:prstGeom prst="rect">
            <a:avLst/>
          </a:prstGeom>
        </p:spPr>
      </p:pic>
      <p:sp>
        <p:nvSpPr>
          <p:cNvPr id="5" name="TextBox 4">
            <a:extLst>
              <a:ext uri="{FF2B5EF4-FFF2-40B4-BE49-F238E27FC236}">
                <a16:creationId xmlns:a16="http://schemas.microsoft.com/office/drawing/2014/main" id="{EEB4EAEE-86F4-E06D-DDF7-3E9A1F3A54A5}"/>
              </a:ext>
            </a:extLst>
          </p:cNvPr>
          <p:cNvSpPr txBox="1"/>
          <p:nvPr/>
        </p:nvSpPr>
        <p:spPr>
          <a:xfrm>
            <a:off x="1131619" y="4727040"/>
            <a:ext cx="2777019" cy="738664"/>
          </a:xfrm>
          <a:prstGeom prst="rect">
            <a:avLst/>
          </a:prstGeom>
          <a:noFill/>
        </p:spPr>
        <p:txBody>
          <a:bodyPr wrap="square" lIns="0" tIns="0" rIns="0" bIns="0" rtlCol="0">
            <a:spAutoFit/>
          </a:bodyPr>
          <a:lstStyle/>
          <a:p>
            <a:r>
              <a:rPr lang="en-GB" sz="1600">
                <a:effectLst/>
                <a:latin typeface="Open Sans" panose="020B0606030504020204" pitchFamily="34" charset="0"/>
                <a:ea typeface="Open Sans" panose="020B0606030504020204" pitchFamily="34" charset="0"/>
                <a:cs typeface="Open Sans" panose="020B0606030504020204" pitchFamily="34" charset="0"/>
              </a:rPr>
              <a:t>The EC delivered an EU-wide assessment and </a:t>
            </a:r>
            <a:r>
              <a:rPr lang="en-GB" sz="1600" err="1">
                <a:effectLst/>
                <a:latin typeface="Open Sans" panose="020B0606030504020204" pitchFamily="34" charset="0"/>
                <a:ea typeface="Open Sans" panose="020B0606030504020204" pitchFamily="34" charset="0"/>
                <a:cs typeface="Open Sans" panose="020B0606030504020204" pitchFamily="34" charset="0"/>
              </a:rPr>
              <a:t>coutry</a:t>
            </a:r>
            <a:r>
              <a:rPr lang="en-GB" sz="1600">
                <a:latin typeface="Open Sans" panose="020B0606030504020204" pitchFamily="34" charset="0"/>
                <a:ea typeface="Open Sans" panose="020B0606030504020204" pitchFamily="34" charset="0"/>
                <a:cs typeface="Open Sans" panose="020B0606030504020204" pitchFamily="34" charset="0"/>
              </a:rPr>
              <a:t>-specific assessments</a:t>
            </a:r>
            <a:endParaRPr lang="en-GB" sz="160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6" name="TextBox 5">
            <a:extLst>
              <a:ext uri="{FF2B5EF4-FFF2-40B4-BE49-F238E27FC236}">
                <a16:creationId xmlns:a16="http://schemas.microsoft.com/office/drawing/2014/main" id="{99AB9AB3-0589-690D-8532-EF44F57EFA5A}"/>
              </a:ext>
            </a:extLst>
          </p:cNvPr>
          <p:cNvSpPr txBox="1"/>
          <p:nvPr/>
        </p:nvSpPr>
        <p:spPr>
          <a:xfrm>
            <a:off x="4722521" y="4695783"/>
            <a:ext cx="2777019" cy="492443"/>
          </a:xfrm>
          <a:prstGeom prst="rect">
            <a:avLst/>
          </a:prstGeom>
          <a:noFill/>
        </p:spPr>
        <p:txBody>
          <a:bodyPr wrap="square" lIns="0" tIns="0" rIns="0" bIns="0" rtlCol="0">
            <a:spAutoFit/>
          </a:bodyPr>
          <a:lstStyle/>
          <a:p>
            <a:r>
              <a:rPr lang="en-GB" sz="1600">
                <a:effectLst/>
                <a:latin typeface="Open Sans" panose="020B0606030504020204" pitchFamily="34" charset="0"/>
                <a:ea typeface="Open Sans" panose="020B0606030504020204" pitchFamily="34" charset="0"/>
                <a:cs typeface="Open Sans" panose="020B0606030504020204" pitchFamily="34" charset="0"/>
              </a:rPr>
              <a:t>MS have to provide a progress report</a:t>
            </a:r>
          </a:p>
        </p:txBody>
      </p:sp>
      <p:sp>
        <p:nvSpPr>
          <p:cNvPr id="7" name="TextBox 6">
            <a:extLst>
              <a:ext uri="{FF2B5EF4-FFF2-40B4-BE49-F238E27FC236}">
                <a16:creationId xmlns:a16="http://schemas.microsoft.com/office/drawing/2014/main" id="{92491D22-B713-EB72-9D6F-ED36CCFC80D8}"/>
              </a:ext>
            </a:extLst>
          </p:cNvPr>
          <p:cNvSpPr txBox="1"/>
          <p:nvPr/>
        </p:nvSpPr>
        <p:spPr>
          <a:xfrm>
            <a:off x="8329188" y="4672956"/>
            <a:ext cx="2777019" cy="492443"/>
          </a:xfrm>
          <a:prstGeom prst="rect">
            <a:avLst/>
          </a:prstGeom>
          <a:noFill/>
        </p:spPr>
        <p:txBody>
          <a:bodyPr wrap="square" lIns="0" tIns="0" rIns="0" bIns="0" rtlCol="0">
            <a:spAutoFit/>
          </a:bodyPr>
          <a:lstStyle/>
          <a:p>
            <a:r>
              <a:rPr lang="en-GB" sz="1600">
                <a:effectLst/>
                <a:latin typeface="Open Sans" panose="020B0606030504020204" pitchFamily="34" charset="0"/>
                <a:ea typeface="Open Sans" panose="020B0606030504020204" pitchFamily="34" charset="0"/>
                <a:cs typeface="Open Sans" panose="020B0606030504020204" pitchFamily="34" charset="0"/>
              </a:rPr>
              <a:t>MS have to provide updated drafts and final NECPs</a:t>
            </a:r>
          </a:p>
        </p:txBody>
      </p:sp>
    </p:spTree>
    <p:extLst>
      <p:ext uri="{BB962C8B-B14F-4D97-AF65-F5344CB8AC3E}">
        <p14:creationId xmlns:p14="http://schemas.microsoft.com/office/powerpoint/2010/main" val="3989452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6AC34A-BE67-EF92-A4CA-3A63A1CD479D}"/>
              </a:ext>
            </a:extLst>
          </p:cNvPr>
          <p:cNvSpPr>
            <a:spLocks noGrp="1"/>
          </p:cNvSpPr>
          <p:nvPr>
            <p:ph sz="half" idx="10"/>
          </p:nvPr>
        </p:nvSpPr>
        <p:spPr>
          <a:xfrm>
            <a:off x="813856" y="1220367"/>
            <a:ext cx="10564288" cy="4019289"/>
          </a:xfrm>
        </p:spPr>
        <p:txBody>
          <a:bodyPr/>
          <a:lstStyle/>
          <a:p>
            <a:pPr algn="ctr">
              <a:lnSpc>
                <a:spcPct val="110000"/>
              </a:lnSpc>
            </a:pPr>
            <a:r>
              <a:rPr lang="en-IT" sz="2000" i="1"/>
              <a:t>Article 11</a:t>
            </a:r>
          </a:p>
          <a:p>
            <a:pPr algn="ctr">
              <a:lnSpc>
                <a:spcPct val="110000"/>
              </a:lnSpc>
            </a:pPr>
            <a:r>
              <a:rPr lang="en-IT" sz="2400" b="1" u="sng"/>
              <a:t>Multilevel climate and energy dialogue</a:t>
            </a:r>
          </a:p>
          <a:p>
            <a:pPr algn="ctr">
              <a:lnSpc>
                <a:spcPct val="110000"/>
              </a:lnSpc>
            </a:pPr>
            <a:endParaRPr lang="en-IT" sz="1000" b="1" u="sng"/>
          </a:p>
          <a:p>
            <a:pPr algn="ctr">
              <a:lnSpc>
                <a:spcPct val="110000"/>
              </a:lnSpc>
              <a:spcBef>
                <a:spcPts val="600"/>
              </a:spcBef>
            </a:pPr>
            <a:r>
              <a:rPr lang="en-IT" sz="2000"/>
              <a:t>&lt;&lt; Each Member State shall establish a multilevel climate and energy dialogue pursuant to national rules, in which local authorities, civil society organisations, business community, investors and other relevant stakeholders and the general public are able actively to engage and discuss the different scenarios envisaged for energy and climate policies, including for the long term, and review progress, unless it already has a structure which serves the same purpose. Integrated national energy and climate plans may be discussed within the framework of such a dialogue. &gt;&gt;</a:t>
            </a:r>
          </a:p>
          <a:p>
            <a:pPr algn="ctr">
              <a:lnSpc>
                <a:spcPct val="110000"/>
              </a:lnSpc>
            </a:pPr>
            <a:endParaRPr lang="en-IT" sz="2000"/>
          </a:p>
          <a:p>
            <a:pPr algn="ctr">
              <a:lnSpc>
                <a:spcPct val="110000"/>
              </a:lnSpc>
            </a:pPr>
            <a:endParaRPr lang="en-RO" sz="2000"/>
          </a:p>
        </p:txBody>
      </p:sp>
    </p:spTree>
    <p:extLst>
      <p:ext uri="{BB962C8B-B14F-4D97-AF65-F5344CB8AC3E}">
        <p14:creationId xmlns:p14="http://schemas.microsoft.com/office/powerpoint/2010/main" val="1529886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6AC34A-BE67-EF92-A4CA-3A63A1CD479D}"/>
              </a:ext>
            </a:extLst>
          </p:cNvPr>
          <p:cNvSpPr>
            <a:spLocks noGrp="1"/>
          </p:cNvSpPr>
          <p:nvPr>
            <p:ph sz="half" idx="10"/>
          </p:nvPr>
        </p:nvSpPr>
        <p:spPr>
          <a:xfrm>
            <a:off x="2467428" y="2134769"/>
            <a:ext cx="8910715" cy="2208633"/>
          </a:xfrm>
        </p:spPr>
        <p:txBody>
          <a:bodyPr/>
          <a:lstStyle/>
          <a:p>
            <a:pPr>
              <a:lnSpc>
                <a:spcPct val="110000"/>
              </a:lnSpc>
            </a:pPr>
            <a:r>
              <a:rPr lang="en-IT" sz="2000" b="1" u="sng"/>
              <a:t>EC’s assessments</a:t>
            </a:r>
            <a:endParaRPr lang="en-IT" sz="1000" b="1" u="sng"/>
          </a:p>
          <a:p>
            <a:pPr>
              <a:lnSpc>
                <a:spcPct val="110000"/>
              </a:lnSpc>
              <a:spcBef>
                <a:spcPts val="600"/>
              </a:spcBef>
            </a:pPr>
            <a:r>
              <a:rPr lang="fr-BE" sz="2000"/>
              <a:t>[Each Member State]</a:t>
            </a:r>
            <a:r>
              <a:rPr lang="en-US" sz="2000"/>
              <a:t> </a:t>
            </a:r>
            <a:r>
              <a:rPr lang="en-IT" sz="2000"/>
              <a:t>is also invited to better exploit the potential of the multilevel climate and energy dialogues to actively engage with regional and local authorities, social partners, civil society organisations, business community, investors and other relevant stakeholders and to discuss with them the different scenarios envisaged for its energy and climate policies</a:t>
            </a:r>
            <a:r>
              <a:rPr lang="en-US" sz="2000"/>
              <a:t>. </a:t>
            </a:r>
            <a:endParaRPr lang="en-IT" sz="2000"/>
          </a:p>
          <a:p>
            <a:pPr algn="ctr">
              <a:lnSpc>
                <a:spcPct val="110000"/>
              </a:lnSpc>
            </a:pPr>
            <a:endParaRPr lang="en-IT" sz="2000"/>
          </a:p>
          <a:p>
            <a:pPr algn="ctr">
              <a:lnSpc>
                <a:spcPct val="110000"/>
              </a:lnSpc>
            </a:pPr>
            <a:endParaRPr lang="en-RO" sz="2000"/>
          </a:p>
        </p:txBody>
      </p:sp>
      <p:sp>
        <p:nvSpPr>
          <p:cNvPr id="2" name="Triangle 1">
            <a:extLst>
              <a:ext uri="{FF2B5EF4-FFF2-40B4-BE49-F238E27FC236}">
                <a16:creationId xmlns:a16="http://schemas.microsoft.com/office/drawing/2014/main" id="{B270ADA4-94C4-D9A9-E262-9B0A71232D64}"/>
              </a:ext>
            </a:extLst>
          </p:cNvPr>
          <p:cNvSpPr/>
          <p:nvPr/>
        </p:nvSpPr>
        <p:spPr>
          <a:xfrm>
            <a:off x="638628" y="2467431"/>
            <a:ext cx="1422401" cy="1436914"/>
          </a:xfrm>
          <a:prstGeom prst="triangle">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Content Placeholder 2">
            <a:extLst>
              <a:ext uri="{FF2B5EF4-FFF2-40B4-BE49-F238E27FC236}">
                <a16:creationId xmlns:a16="http://schemas.microsoft.com/office/drawing/2014/main" id="{9F025292-2E07-92C1-3B8B-257A66A52DA0}"/>
              </a:ext>
            </a:extLst>
          </p:cNvPr>
          <p:cNvSpPr txBox="1">
            <a:spLocks/>
          </p:cNvSpPr>
          <p:nvPr/>
        </p:nvSpPr>
        <p:spPr>
          <a:xfrm>
            <a:off x="1099456" y="2635512"/>
            <a:ext cx="529772" cy="2208633"/>
          </a:xfrm>
          <a:prstGeom prst="rect">
            <a:avLst/>
          </a:prstGeom>
        </p:spPr>
        <p:txBody>
          <a:bodyPr lIns="0" tIns="0" rIns="0" bIns="0"/>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10000"/>
              </a:lnSpc>
            </a:pPr>
            <a:r>
              <a:rPr lang="it-IT" sz="8800" b="1"/>
              <a:t>!</a:t>
            </a:r>
            <a:endParaRPr lang="en-RO" sz="8800"/>
          </a:p>
        </p:txBody>
      </p:sp>
    </p:spTree>
    <p:extLst>
      <p:ext uri="{BB962C8B-B14F-4D97-AF65-F5344CB8AC3E}">
        <p14:creationId xmlns:p14="http://schemas.microsoft.com/office/powerpoint/2010/main" val="599349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56559228-A7DA-8F22-5352-AB88387E9D96}"/>
              </a:ext>
            </a:extLst>
          </p:cNvPr>
          <p:cNvSpPr txBox="1">
            <a:spLocks/>
          </p:cNvSpPr>
          <p:nvPr/>
        </p:nvSpPr>
        <p:spPr>
          <a:xfrm>
            <a:off x="831847" y="1031681"/>
            <a:ext cx="10564288" cy="4832089"/>
          </a:xfrm>
          <a:prstGeom prst="rect">
            <a:avLst/>
          </a:prstGeom>
        </p:spPr>
        <p:txBody>
          <a:bodyPr lIns="0" tIns="0" rIns="0" bIns="0"/>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pPr>
            <a:r>
              <a:rPr lang="en-IT"/>
              <a:t>The </a:t>
            </a:r>
            <a:r>
              <a:rPr lang="en-IT" sz="1800" b="1" u="sng"/>
              <a:t>guidance to M</a:t>
            </a:r>
            <a:r>
              <a:rPr lang="fr-BE" sz="1800" b="1" u="sng"/>
              <a:t>S</a:t>
            </a:r>
            <a:r>
              <a:rPr lang="en-IT" sz="1800" b="1" u="sng"/>
              <a:t> on the process and scope of updating NECPs</a:t>
            </a:r>
            <a:r>
              <a:rPr lang="en-IT"/>
              <a:t> reads: </a:t>
            </a:r>
          </a:p>
          <a:p>
            <a:pPr>
              <a:lnSpc>
                <a:spcPct val="110000"/>
              </a:lnSpc>
            </a:pPr>
            <a:endParaRPr lang="en-IT" sz="600" b="1"/>
          </a:p>
          <a:p>
            <a:pPr>
              <a:lnSpc>
                <a:spcPct val="110000"/>
              </a:lnSpc>
            </a:pPr>
            <a:r>
              <a:rPr lang="en-IT"/>
              <a:t>Under Article 11 of the Governance Regulation, </a:t>
            </a:r>
            <a:r>
              <a:rPr lang="en-IT" b="1"/>
              <a:t>Member States must establish a multilevel energy and climate dialogue</a:t>
            </a:r>
            <a:r>
              <a:rPr lang="en-IT"/>
              <a:t>. They must provide a </a:t>
            </a:r>
            <a:r>
              <a:rPr lang="en-IT" b="1"/>
              <a:t>platform to discuss with stakeholders </a:t>
            </a:r>
            <a:r>
              <a:rPr lang="en-IT"/>
              <a:t>the different scenarios envisaged for energy and climate policies and achieving the EU’s climate-neutrality objective set out in the Climate Law</a:t>
            </a:r>
            <a:r>
              <a:rPr lang="en-US" baseline="30000"/>
              <a:t>75</a:t>
            </a:r>
            <a:r>
              <a:rPr lang="en-IT"/>
              <a:t>. </a:t>
            </a:r>
            <a:r>
              <a:rPr lang="en-IT" b="1"/>
              <a:t>Member States will report on the progress in establishing this dialogue in the NECPs</a:t>
            </a:r>
            <a:r>
              <a:rPr lang="en-IT"/>
              <a:t>. For public consultations, Member States are encouraged to </a:t>
            </a:r>
            <a:r>
              <a:rPr lang="en-IT" b="1"/>
              <a:t>strengthen the multilevel dialogue </a:t>
            </a:r>
            <a:r>
              <a:rPr lang="en-IT"/>
              <a:t>and work with regional and local individuals and groups who can bring forward concrete measures. They should also explore synergies with existing forums, </a:t>
            </a:r>
            <a:r>
              <a:rPr lang="en-IT" u="sng"/>
              <a:t>such as the EU Covenant of Mayors</a:t>
            </a:r>
            <a:r>
              <a:rPr lang="en-IT"/>
              <a:t>. Member States also need to ensure full and timely consultation and </a:t>
            </a:r>
            <a:r>
              <a:rPr lang="en-IT" b="1"/>
              <a:t>involvement of social partners</a:t>
            </a:r>
            <a:r>
              <a:rPr lang="en-IT"/>
              <a:t>, in accordance with the relevant national rules and practices. Social dialogue and a whole-of-society approach are key for developing and implementing effective energy and climate policies in line with the principles of the European Pillar of Social Rights.</a:t>
            </a:r>
          </a:p>
          <a:p>
            <a:pPr>
              <a:lnSpc>
                <a:spcPct val="110000"/>
              </a:lnSpc>
            </a:pPr>
            <a:endParaRPr lang="en-IT"/>
          </a:p>
          <a:p>
            <a:pPr>
              <a:lnSpc>
                <a:spcPct val="110000"/>
              </a:lnSpc>
            </a:pPr>
            <a:r>
              <a:rPr lang="en-US" sz="16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IT" sz="1200" baseline="30000"/>
              <a:t>75</a:t>
            </a:r>
            <a:r>
              <a:rPr lang="en-IT" sz="1200"/>
              <a:t> The NECPlatform project funded under the LIFE Program aims at supporting six EU Member States (Bulgaria, Croatia, France, Italy, Portugal and Romania) in setting-up and managing permanent multi-level Climate and Energy Dialogue (CED) Platforms, helping them comply with Article 11 of the Governance Regulation by fostering vertical and horizontal integration of energy and climate policies, more info: Funding &amp; tenders (europa.eu).</a:t>
            </a:r>
          </a:p>
          <a:p>
            <a:pPr>
              <a:lnSpc>
                <a:spcPct val="110000"/>
              </a:lnSpc>
            </a:pPr>
            <a:endParaRPr lang="en-IT"/>
          </a:p>
          <a:p>
            <a:pPr>
              <a:lnSpc>
                <a:spcPct val="110000"/>
              </a:lnSpc>
            </a:pPr>
            <a:endParaRPr lang="en-RO"/>
          </a:p>
        </p:txBody>
      </p:sp>
    </p:spTree>
    <p:extLst>
      <p:ext uri="{BB962C8B-B14F-4D97-AF65-F5344CB8AC3E}">
        <p14:creationId xmlns:p14="http://schemas.microsoft.com/office/powerpoint/2010/main" val="411253258"/>
      </p:ext>
    </p:extLst>
  </p:cSld>
  <p:clrMapOvr>
    <a:masterClrMapping/>
  </p:clrMapOvr>
</p:sld>
</file>

<file path=ppt/theme/theme1.xml><?xml version="1.0" encoding="utf-8"?>
<a:theme xmlns:a="http://schemas.openxmlformats.org/drawingml/2006/main" name="Office Theme">
  <a:themeElements>
    <a:clrScheme name="NECPlatform">
      <a:dk1>
        <a:srgbClr val="20396F"/>
      </a:dk1>
      <a:lt1>
        <a:srgbClr val="FFFFFF"/>
      </a:lt1>
      <a:dk2>
        <a:srgbClr val="20396F"/>
      </a:dk2>
      <a:lt2>
        <a:srgbClr val="FFFEFE"/>
      </a:lt2>
      <a:accent1>
        <a:srgbClr val="01B761"/>
      </a:accent1>
      <a:accent2>
        <a:srgbClr val="0F1820"/>
      </a:accent2>
      <a:accent3>
        <a:srgbClr val="F0E5EE"/>
      </a:accent3>
      <a:accent4>
        <a:srgbClr val="DFEDCB"/>
      </a:accent4>
      <a:accent5>
        <a:srgbClr val="F0F0F0"/>
      </a:accent5>
      <a:accent6>
        <a:srgbClr val="20396F"/>
      </a:accent6>
      <a:hlink>
        <a:srgbClr val="01B761"/>
      </a:hlink>
      <a:folHlink>
        <a:srgbClr val="01B76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2c5e965-1767-4ce9-91a0-61ac11f38268">
      <Terms xmlns="http://schemas.microsoft.com/office/infopath/2007/PartnerControls"/>
    </lcf76f155ced4ddcb4097134ff3c332f>
    <TaxCatchAll xmlns="88fba549-f09d-4eb7-8c04-dd6643c7e30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7AE4B85C587B640AD4480BAD3892BF2" ma:contentTypeVersion="15" ma:contentTypeDescription="Crée un document." ma:contentTypeScope="" ma:versionID="d719aa34ed0bce28c0f0129115cc5eff">
  <xsd:schema xmlns:xsd="http://www.w3.org/2001/XMLSchema" xmlns:xs="http://www.w3.org/2001/XMLSchema" xmlns:p="http://schemas.microsoft.com/office/2006/metadata/properties" xmlns:ns2="52c5e965-1767-4ce9-91a0-61ac11f38268" xmlns:ns3="88fba549-f09d-4eb7-8c04-dd6643c7e303" targetNamespace="http://schemas.microsoft.com/office/2006/metadata/properties" ma:root="true" ma:fieldsID="994deaac94ffeb65c292310df79c6c1e" ns2:_="" ns3:_="">
    <xsd:import namespace="52c5e965-1767-4ce9-91a0-61ac11f38268"/>
    <xsd:import namespace="88fba549-f09d-4eb7-8c04-dd6643c7e30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lcf76f155ced4ddcb4097134ff3c332f" minOccurs="0"/>
                <xsd:element ref="ns3: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c5e965-1767-4ce9-91a0-61ac11f382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Balises d’images" ma:readOnly="false" ma:fieldId="{5cf76f15-5ced-4ddc-b409-7134ff3c332f}" ma:taxonomyMulti="true" ma:sspId="fc801ed7-ebd6-4100-9abd-51aea902167b"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8fba549-f09d-4eb7-8c04-dd6643c7e303" elementFormDefault="qualified">
    <xsd:import namespace="http://schemas.microsoft.com/office/2006/documentManagement/types"/>
    <xsd:import namespace="http://schemas.microsoft.com/office/infopath/2007/PartnerControls"/>
    <xsd:element name="SharedWithUsers" ma:index="16"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Partagé avec détails" ma:internalName="SharedWithDetails" ma:readOnly="true">
      <xsd:simpleType>
        <xsd:restriction base="dms:Note">
          <xsd:maxLength value="255"/>
        </xsd:restriction>
      </xsd:simpleType>
    </xsd:element>
    <xsd:element name="TaxCatchAll" ma:index="21" nillable="true" ma:displayName="Taxonomy Catch All Column" ma:hidden="true" ma:list="{778911e7-352a-4ab1-b70a-a8c237cb505f}" ma:internalName="TaxCatchAll" ma:showField="CatchAllData" ma:web="88fba549-f09d-4eb7-8c04-dd6643c7e30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D5F60B-F5CA-431B-A373-AD37AD7B3E9A}">
  <ds:schemaRefs>
    <ds:schemaRef ds:uri="http://schemas.microsoft.com/sharepoint/v3/contenttype/forms"/>
  </ds:schemaRefs>
</ds:datastoreItem>
</file>

<file path=customXml/itemProps2.xml><?xml version="1.0" encoding="utf-8"?>
<ds:datastoreItem xmlns:ds="http://schemas.openxmlformats.org/officeDocument/2006/customXml" ds:itemID="{3C12A5E5-0B49-4624-A8FD-5D78A343B960}">
  <ds:schemaRefs>
    <ds:schemaRef ds:uri="52c5e965-1767-4ce9-91a0-61ac11f38268"/>
    <ds:schemaRef ds:uri="88fba549-f09d-4eb7-8c04-dd6643c7e303"/>
    <ds:schemaRef ds:uri="http://schemas.microsoft.com/office/2006/metadata/properties"/>
    <ds:schemaRef ds:uri="http://schemas.microsoft.com/office/infopath/2007/PartnerControls"/>
    <ds:schemaRef ds:uri="http://www.w3.org/2000/xmlns/"/>
    <ds:schemaRef ds:uri="http://www.w3.org/2001/XMLSchema-instance"/>
  </ds:schemaRefs>
</ds:datastoreItem>
</file>

<file path=customXml/itemProps3.xml><?xml version="1.0" encoding="utf-8"?>
<ds:datastoreItem xmlns:ds="http://schemas.openxmlformats.org/officeDocument/2006/customXml" ds:itemID="{B5EEB234-C17D-4C0E-94D1-A0179922E546}">
  <ds:schemaRefs>
    <ds:schemaRef ds:uri="52c5e965-1767-4ce9-91a0-61ac11f38268"/>
    <ds:schemaRef ds:uri="88fba549-f09d-4eb7-8c04-dd6643c7e303"/>
    <ds:schemaRef ds:uri="http://schemas.microsoft.com/office/2006/metadata/contentType"/>
    <ds:schemaRef ds:uri="http://schemas.microsoft.com/office/2006/metadata/properties/metaAttributes"/>
    <ds:schemaRef ds:uri="http://www.w3.org/2000/xmlns/"/>
    <ds:schemaRef ds:uri="http://www.w3.org/2001/XMLSchema"/>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7</Slides>
  <Notes>6</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The Regulation on the governance of the energy union and climate action (EU)2018/1999</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Vlad Agreseanu</dc:creator>
  <cp:revision>1</cp:revision>
  <dcterms:created xsi:type="dcterms:W3CDTF">2023-01-18T11:29:45Z</dcterms:created>
  <dcterms:modified xsi:type="dcterms:W3CDTF">2023-04-20T06:20:58Z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0x01010007AE4B85C587B640AD4480BAD3892BF2</vt:lpwstr>
  </property>
  <property fmtid="{D5CDD505-2E9C-101B-9397-08002B2CF9AE}" pid="3" name="MediaServiceImageTags">
    <vt:lpwstr/>
  </property>
</Properties>
</file>